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10"/>
  </p:notesMasterIdLst>
  <p:handoutMasterIdLst>
    <p:handoutMasterId r:id="rId111"/>
  </p:handoutMasterIdLst>
  <p:sldIdLst>
    <p:sldId id="258" r:id="rId2"/>
    <p:sldId id="259" r:id="rId3"/>
    <p:sldId id="260" r:id="rId4"/>
    <p:sldId id="367" r:id="rId5"/>
    <p:sldId id="262" r:id="rId6"/>
    <p:sldId id="263" r:id="rId7"/>
    <p:sldId id="264" r:id="rId8"/>
    <p:sldId id="265" r:id="rId9"/>
    <p:sldId id="266" r:id="rId10"/>
    <p:sldId id="267" r:id="rId11"/>
    <p:sldId id="279"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368" r:id="rId30"/>
    <p:sldId id="286" r:id="rId31"/>
    <p:sldId id="287" r:id="rId32"/>
    <p:sldId id="288" r:id="rId33"/>
    <p:sldId id="289" r:id="rId34"/>
    <p:sldId id="290" r:id="rId35"/>
    <p:sldId id="291" r:id="rId36"/>
    <p:sldId id="292" r:id="rId37"/>
    <p:sldId id="293" r:id="rId38"/>
    <p:sldId id="294" r:id="rId39"/>
    <p:sldId id="295" r:id="rId40"/>
    <p:sldId id="369"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70" r:id="rId85"/>
    <p:sldId id="339" r:id="rId86"/>
    <p:sldId id="340" r:id="rId87"/>
    <p:sldId id="341" r:id="rId88"/>
    <p:sldId id="342" r:id="rId89"/>
    <p:sldId id="343" r:id="rId90"/>
    <p:sldId id="344" r:id="rId91"/>
    <p:sldId id="345" r:id="rId92"/>
    <p:sldId id="371"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725" r:id="rId108"/>
    <p:sldId id="362" r:id="rId10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56" autoAdjust="0"/>
  </p:normalViewPr>
  <p:slideViewPr>
    <p:cSldViewPr>
      <p:cViewPr varScale="1">
        <p:scale>
          <a:sx n="47" d="100"/>
          <a:sy n="47" d="100"/>
        </p:scale>
        <p:origin x="486"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738"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BD1F41E-2AD9-4FD8-969F-1FD7FC2D9F24}"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D0D0C44-FE61-4CF3-8471-98BD276CF194}" type="presOf" srcId="{95D9FA2A-C5BC-4752-8E72-6799C0FBC1C6}" destId="{C9DED484-765B-4B50-9650-386C82457535}" srcOrd="0" destOrd="0" presId="urn:microsoft.com/office/officeart/2005/8/layout/matrix3"/>
    <dgm:cxn modelId="{65AE577E-FA34-4ECD-B929-A0D6DC39DE6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7E753A98-45C0-4B79-9FD9-069A11EC1247}" type="presOf" srcId="{3E4F9D75-D5D8-4314-ACBD-27833A7F9B37}" destId="{0F528374-3DE1-4486-B71C-82DC73192314}" srcOrd="0" destOrd="0" presId="urn:microsoft.com/office/officeart/2005/8/layout/matrix3"/>
    <dgm:cxn modelId="{71C1A2B6-A533-4C1C-B93D-8F6FE994E003}"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F2A64C4-5A33-43ED-8CC2-A166A1566193}" type="presParOf" srcId="{0F528374-3DE1-4486-B71C-82DC73192314}" destId="{7476B03F-5A87-4E08-A32E-D8B9821AFAB6}" srcOrd="0" destOrd="0" presId="urn:microsoft.com/office/officeart/2005/8/layout/matrix3"/>
    <dgm:cxn modelId="{EA96B758-1670-4147-A727-0DC9E0CA2DD3}" type="presParOf" srcId="{0F528374-3DE1-4486-B71C-82DC73192314}" destId="{ECAE1A64-3C26-4CD0-8055-16154FF0361B}" srcOrd="1" destOrd="0" presId="urn:microsoft.com/office/officeart/2005/8/layout/matrix3"/>
    <dgm:cxn modelId="{2ECF4DFE-1445-4BA5-A37F-D3AE83B9CE40}" type="presParOf" srcId="{0F528374-3DE1-4486-B71C-82DC73192314}" destId="{AA9D5778-9E54-41DB-BF3A-44486A11C644}" srcOrd="2" destOrd="0" presId="urn:microsoft.com/office/officeart/2005/8/layout/matrix3"/>
    <dgm:cxn modelId="{1D6ADE71-3CDA-4BAD-9B5D-2FF2EFE4C8EB}" type="presParOf" srcId="{0F528374-3DE1-4486-B71C-82DC73192314}" destId="{B6C28692-8BAE-4E06-A3BE-9AAFCCA84D47}" srcOrd="3" destOrd="0" presId="urn:microsoft.com/office/officeart/2005/8/layout/matrix3"/>
    <dgm:cxn modelId="{6B948C34-AE78-41EB-8090-885C7EF98F9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01E922A-7FF8-47E8-8C3B-80851FBF089D}"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F0B4F40-747C-4BCB-86FA-2B2F684435CF}" type="presOf" srcId="{95D9FA2A-C5BC-4752-8E72-6799C0FBC1C6}" destId="{C9DED484-765B-4B50-9650-386C82457535}" srcOrd="0" destOrd="0" presId="urn:microsoft.com/office/officeart/2005/8/layout/matrix3"/>
    <dgm:cxn modelId="{1037A672-DE61-4A5C-9CAD-D2D8E311E3B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1A7F3FB3-A54C-45EE-861E-8B33F0F4B3BF}"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0D2A99E7-FF60-4443-9C2A-7D14DB0D30DB}" type="presOf" srcId="{B5E039F1-BBD9-49CA-AED0-167893AD4C2D}" destId="{AA9D5778-9E54-41DB-BF3A-44486A11C644}" srcOrd="0" destOrd="0" presId="urn:microsoft.com/office/officeart/2005/8/layout/matrix3"/>
    <dgm:cxn modelId="{F18B56EF-8C63-4894-B5D6-351F786A5D79}" type="presParOf" srcId="{0F528374-3DE1-4486-B71C-82DC73192314}" destId="{7476B03F-5A87-4E08-A32E-D8B9821AFAB6}" srcOrd="0" destOrd="0" presId="urn:microsoft.com/office/officeart/2005/8/layout/matrix3"/>
    <dgm:cxn modelId="{162233CD-9A36-4D8D-9304-DE7C86BEE217}" type="presParOf" srcId="{0F528374-3DE1-4486-B71C-82DC73192314}" destId="{ECAE1A64-3C26-4CD0-8055-16154FF0361B}" srcOrd="1" destOrd="0" presId="urn:microsoft.com/office/officeart/2005/8/layout/matrix3"/>
    <dgm:cxn modelId="{D57E088D-4183-4D4D-8702-6A004E3C9545}" type="presParOf" srcId="{0F528374-3DE1-4486-B71C-82DC73192314}" destId="{AA9D5778-9E54-41DB-BF3A-44486A11C644}" srcOrd="2" destOrd="0" presId="urn:microsoft.com/office/officeart/2005/8/layout/matrix3"/>
    <dgm:cxn modelId="{A06E343D-F519-4DA4-B701-DDCE6D25BADB}" type="presParOf" srcId="{0F528374-3DE1-4486-B71C-82DC73192314}" destId="{B6C28692-8BAE-4E06-A3BE-9AAFCCA84D47}" srcOrd="3" destOrd="0" presId="urn:microsoft.com/office/officeart/2005/8/layout/matrix3"/>
    <dgm:cxn modelId="{5E6BC5A9-D104-4803-BE6E-B243DE0EA08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8467D31-8C42-493B-8431-DF64102AAC33}"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D212DB5D-A65E-4064-9021-8514336DB254}" type="presOf" srcId="{D1EB14A3-E50B-4C6B-8B85-FC2F1AA58ED5}" destId="{ECAE1A64-3C26-4CD0-8055-16154FF0361B}" srcOrd="0" destOrd="0" presId="urn:microsoft.com/office/officeart/2005/8/layout/matrix3"/>
    <dgm:cxn modelId="{3FF1307E-87E3-45E5-A263-73BD7F49893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D1C1497-8778-4710-AA36-BC598DEEA667}" type="presOf" srcId="{95D9FA2A-C5BC-4752-8E72-6799C0FBC1C6}" destId="{C9DED484-765B-4B50-9650-386C82457535}" srcOrd="0" destOrd="0" presId="urn:microsoft.com/office/officeart/2005/8/layout/matrix3"/>
    <dgm:cxn modelId="{AC2998AA-CFA9-449E-814E-CD998F8AEB1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40ED55F-332D-46C9-816F-56A6912D0B9B}" type="presParOf" srcId="{0F528374-3DE1-4486-B71C-82DC73192314}" destId="{7476B03F-5A87-4E08-A32E-D8B9821AFAB6}" srcOrd="0" destOrd="0" presId="urn:microsoft.com/office/officeart/2005/8/layout/matrix3"/>
    <dgm:cxn modelId="{E24FBB64-D968-4E46-BFD9-2407829E5736}" type="presParOf" srcId="{0F528374-3DE1-4486-B71C-82DC73192314}" destId="{ECAE1A64-3C26-4CD0-8055-16154FF0361B}" srcOrd="1" destOrd="0" presId="urn:microsoft.com/office/officeart/2005/8/layout/matrix3"/>
    <dgm:cxn modelId="{06550CC0-42C2-4BC7-9C2D-FBDBA5142B8A}" type="presParOf" srcId="{0F528374-3DE1-4486-B71C-82DC73192314}" destId="{AA9D5778-9E54-41DB-BF3A-44486A11C644}" srcOrd="2" destOrd="0" presId="urn:microsoft.com/office/officeart/2005/8/layout/matrix3"/>
    <dgm:cxn modelId="{B93C6D40-9E01-4628-AB6C-568FB763538A}" type="presParOf" srcId="{0F528374-3DE1-4486-B71C-82DC73192314}" destId="{B6C28692-8BAE-4E06-A3BE-9AAFCCA84D47}" srcOrd="3" destOrd="0" presId="urn:microsoft.com/office/officeart/2005/8/layout/matrix3"/>
    <dgm:cxn modelId="{D0A6EB58-25CE-4CD0-B3C6-E9821C083B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D891AD4F-371F-4EB1-B7FF-878F759680E2}" type="presOf" srcId="{3E4F9D75-D5D8-4314-ACBD-27833A7F9B37}" destId="{0F528374-3DE1-4486-B71C-82DC73192314}" srcOrd="0" destOrd="0" presId="urn:microsoft.com/office/officeart/2005/8/layout/matrix3"/>
    <dgm:cxn modelId="{D38D5171-ACD5-4A94-89BB-BF981B179805}"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8A115AF-A4D3-4C2A-AFE2-7548969A23DD}" type="presOf" srcId="{B5E039F1-BBD9-49CA-AED0-167893AD4C2D}" destId="{AA9D5778-9E54-41DB-BF3A-44486A11C644}" srcOrd="0" destOrd="0" presId="urn:microsoft.com/office/officeart/2005/8/layout/matrix3"/>
    <dgm:cxn modelId="{DEB426C2-D978-49DA-A7BA-6A09148FA65A}"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9ECAAFA-BA0C-47B6-949C-875EC3B1538C}" type="presOf" srcId="{95D9FA2A-C5BC-4752-8E72-6799C0FBC1C6}" destId="{C9DED484-765B-4B50-9650-386C82457535}" srcOrd="0" destOrd="0" presId="urn:microsoft.com/office/officeart/2005/8/layout/matrix3"/>
    <dgm:cxn modelId="{FB64B5C8-52C9-4212-B85A-70BE1B6E25F0}" type="presParOf" srcId="{0F528374-3DE1-4486-B71C-82DC73192314}" destId="{7476B03F-5A87-4E08-A32E-D8B9821AFAB6}" srcOrd="0" destOrd="0" presId="urn:microsoft.com/office/officeart/2005/8/layout/matrix3"/>
    <dgm:cxn modelId="{573DB7C2-B959-4F35-98FA-0411F33E2260}" type="presParOf" srcId="{0F528374-3DE1-4486-B71C-82DC73192314}" destId="{ECAE1A64-3C26-4CD0-8055-16154FF0361B}" srcOrd="1" destOrd="0" presId="urn:microsoft.com/office/officeart/2005/8/layout/matrix3"/>
    <dgm:cxn modelId="{A76769F6-9ACB-4C6E-BDD5-7B12C2AC8980}" type="presParOf" srcId="{0F528374-3DE1-4486-B71C-82DC73192314}" destId="{AA9D5778-9E54-41DB-BF3A-44486A11C644}" srcOrd="2" destOrd="0" presId="urn:microsoft.com/office/officeart/2005/8/layout/matrix3"/>
    <dgm:cxn modelId="{5C89199D-5E96-4D74-A7B4-52BA5E305699}" type="presParOf" srcId="{0F528374-3DE1-4486-B71C-82DC73192314}" destId="{B6C28692-8BAE-4E06-A3BE-9AAFCCA84D47}" srcOrd="3" destOrd="0" presId="urn:microsoft.com/office/officeart/2005/8/layout/matrix3"/>
    <dgm:cxn modelId="{55CFC4CB-B098-4E15-B5AF-D4614AD412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EE8CF04-4A2E-407D-B775-0BDC6CFA9BF5}"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6303CF7F-2269-4F6E-93F4-35C5AF1DDD07}"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B182188-68F5-4CBA-A04A-A20D95DE2DBF}"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A3590E9-62BE-4E47-A181-2B196F721EA7}" type="presOf" srcId="{95D9FA2A-C5BC-4752-8E72-6799C0FBC1C6}" destId="{C9DED484-765B-4B50-9650-386C82457535}" srcOrd="0" destOrd="0" presId="urn:microsoft.com/office/officeart/2005/8/layout/matrix3"/>
    <dgm:cxn modelId="{F368A6EF-7B7A-467D-A345-5B49F173FCDF}" type="presOf" srcId="{D1EB14A3-E50B-4C6B-8B85-FC2F1AA58ED5}" destId="{ECAE1A64-3C26-4CD0-8055-16154FF0361B}" srcOrd="0" destOrd="0" presId="urn:microsoft.com/office/officeart/2005/8/layout/matrix3"/>
    <dgm:cxn modelId="{F3BF0B8D-37D0-4142-B734-650151ABE775}" type="presParOf" srcId="{0F528374-3DE1-4486-B71C-82DC73192314}" destId="{7476B03F-5A87-4E08-A32E-D8B9821AFAB6}" srcOrd="0" destOrd="0" presId="urn:microsoft.com/office/officeart/2005/8/layout/matrix3"/>
    <dgm:cxn modelId="{6DA1AB73-B3C7-447E-A730-5BC83C3C12D7}" type="presParOf" srcId="{0F528374-3DE1-4486-B71C-82DC73192314}" destId="{ECAE1A64-3C26-4CD0-8055-16154FF0361B}" srcOrd="1" destOrd="0" presId="urn:microsoft.com/office/officeart/2005/8/layout/matrix3"/>
    <dgm:cxn modelId="{8539697A-62D3-4322-8158-99657CE22291}" type="presParOf" srcId="{0F528374-3DE1-4486-B71C-82DC73192314}" destId="{AA9D5778-9E54-41DB-BF3A-44486A11C644}" srcOrd="2" destOrd="0" presId="urn:microsoft.com/office/officeart/2005/8/layout/matrix3"/>
    <dgm:cxn modelId="{1B415D15-941D-4983-A34C-B4B43BFFB09A}" type="presParOf" srcId="{0F528374-3DE1-4486-B71C-82DC73192314}" destId="{B6C28692-8BAE-4E06-A3BE-9AAFCCA84D47}" srcOrd="3" destOrd="0" presId="urn:microsoft.com/office/officeart/2005/8/layout/matrix3"/>
    <dgm:cxn modelId="{BF1E7B42-2BA0-4626-8CFA-8002CBA656D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6116E37-3EA6-4095-A597-F3B2A427077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A08BD551-CEDD-4F5D-AC51-F2628D6A9C61}" type="presOf" srcId="{95D9FA2A-C5BC-4752-8E72-6799C0FBC1C6}" destId="{C9DED484-765B-4B50-9650-386C82457535}" srcOrd="0" destOrd="0" presId="urn:microsoft.com/office/officeart/2005/8/layout/matrix3"/>
    <dgm:cxn modelId="{8151167C-2D58-4DFE-9CA8-CA73F902B56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98A585B1-EBA8-4889-ABE6-B938BB8F6AF7}"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1BF9CF8-8EF9-4AAF-A6BF-3E7D82FEF75C}" type="presOf" srcId="{1439D559-D189-4FF1-A4FB-F22A15A268D1}" destId="{B6C28692-8BAE-4E06-A3BE-9AAFCCA84D47}" srcOrd="0" destOrd="0" presId="urn:microsoft.com/office/officeart/2005/8/layout/matrix3"/>
    <dgm:cxn modelId="{DF7B5636-EFBF-4629-9BB2-7D208B23BD85}" type="presParOf" srcId="{0F528374-3DE1-4486-B71C-82DC73192314}" destId="{7476B03F-5A87-4E08-A32E-D8B9821AFAB6}" srcOrd="0" destOrd="0" presId="urn:microsoft.com/office/officeart/2005/8/layout/matrix3"/>
    <dgm:cxn modelId="{8176D0A0-28A1-460B-9EF2-C6565E95CF47}" type="presParOf" srcId="{0F528374-3DE1-4486-B71C-82DC73192314}" destId="{ECAE1A64-3C26-4CD0-8055-16154FF0361B}" srcOrd="1" destOrd="0" presId="urn:microsoft.com/office/officeart/2005/8/layout/matrix3"/>
    <dgm:cxn modelId="{8F2EE167-BD1B-4DAA-8846-69632305A677}" type="presParOf" srcId="{0F528374-3DE1-4486-B71C-82DC73192314}" destId="{AA9D5778-9E54-41DB-BF3A-44486A11C644}" srcOrd="2" destOrd="0" presId="urn:microsoft.com/office/officeart/2005/8/layout/matrix3"/>
    <dgm:cxn modelId="{A4E95C99-46C0-45A7-AF2B-9BCC0253BFCA}" type="presParOf" srcId="{0F528374-3DE1-4486-B71C-82DC73192314}" destId="{B6C28692-8BAE-4E06-A3BE-9AAFCCA84D47}" srcOrd="3" destOrd="0" presId="urn:microsoft.com/office/officeart/2005/8/layout/matrix3"/>
    <dgm:cxn modelId="{9C037DD7-2401-4B07-90F5-93E078C59599}"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D0AEF30B-A390-4400-B8AA-2722C8A354BC}" type="presOf" srcId="{B5E039F1-BBD9-49CA-AED0-167893AD4C2D}" destId="{AA9D5778-9E54-41DB-BF3A-44486A11C644}" srcOrd="0" destOrd="0" presId="urn:microsoft.com/office/officeart/2005/8/layout/matrix3"/>
    <dgm:cxn modelId="{2752FA35-85B1-4496-91AE-DB66617DB28B}"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97702249-2366-461C-8286-407772B41C1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1AE7FCD-EB47-45B3-9366-387FAF3BBCCC}"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EEE27E8-E381-4378-B8D0-25957C47783C}" type="presOf" srcId="{1439D559-D189-4FF1-A4FB-F22A15A268D1}" destId="{B6C28692-8BAE-4E06-A3BE-9AAFCCA84D47}" srcOrd="0" destOrd="0" presId="urn:microsoft.com/office/officeart/2005/8/layout/matrix3"/>
    <dgm:cxn modelId="{E41D29E5-6DD6-418D-9ED4-D43DF8913796}" type="presParOf" srcId="{0F528374-3DE1-4486-B71C-82DC73192314}" destId="{7476B03F-5A87-4E08-A32E-D8B9821AFAB6}" srcOrd="0" destOrd="0" presId="urn:microsoft.com/office/officeart/2005/8/layout/matrix3"/>
    <dgm:cxn modelId="{A7B04D3E-434C-4E4F-8C40-5D2B57180A36}" type="presParOf" srcId="{0F528374-3DE1-4486-B71C-82DC73192314}" destId="{ECAE1A64-3C26-4CD0-8055-16154FF0361B}" srcOrd="1" destOrd="0" presId="urn:microsoft.com/office/officeart/2005/8/layout/matrix3"/>
    <dgm:cxn modelId="{001EE678-D6DB-470D-B924-E9DE9FF9AF1F}" type="presParOf" srcId="{0F528374-3DE1-4486-B71C-82DC73192314}" destId="{AA9D5778-9E54-41DB-BF3A-44486A11C644}" srcOrd="2" destOrd="0" presId="urn:microsoft.com/office/officeart/2005/8/layout/matrix3"/>
    <dgm:cxn modelId="{5361B622-2065-4629-8C52-2E24E980112A}" type="presParOf" srcId="{0F528374-3DE1-4486-B71C-82DC73192314}" destId="{B6C28692-8BAE-4E06-A3BE-9AAFCCA84D47}" srcOrd="3" destOrd="0" presId="urn:microsoft.com/office/officeart/2005/8/layout/matrix3"/>
    <dgm:cxn modelId="{A0B0B5E6-E039-4609-A3CD-4C5AC8800E4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A0F11315-7976-42BD-98D1-728D35B3B465}" type="presOf" srcId="{B5E039F1-BBD9-49CA-AED0-167893AD4C2D}" destId="{AA9D5778-9E54-41DB-BF3A-44486A11C644}" srcOrd="0" destOrd="0" presId="urn:microsoft.com/office/officeart/2005/8/layout/matrix3"/>
    <dgm:cxn modelId="{9734CC20-FBEA-46C5-BFA5-77269ED66EBC}"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25ECBB50-5F18-42C4-A984-0D0C5A2EA9A0}"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52395F4-5F2C-4064-BA5F-20A192404EBD}" type="presOf" srcId="{95D9FA2A-C5BC-4752-8E72-6799C0FBC1C6}" destId="{C9DED484-765B-4B50-9650-386C82457535}" srcOrd="0" destOrd="0" presId="urn:microsoft.com/office/officeart/2005/8/layout/matrix3"/>
    <dgm:cxn modelId="{D86005FB-B91F-4DE9-9BE1-E1D919089BC1}" type="presOf" srcId="{3E4F9D75-D5D8-4314-ACBD-27833A7F9B37}" destId="{0F528374-3DE1-4486-B71C-82DC73192314}" srcOrd="0" destOrd="0" presId="urn:microsoft.com/office/officeart/2005/8/layout/matrix3"/>
    <dgm:cxn modelId="{EAA367FC-F9C2-473B-A629-4107506EE580}" type="presParOf" srcId="{0F528374-3DE1-4486-B71C-82DC73192314}" destId="{7476B03F-5A87-4E08-A32E-D8B9821AFAB6}" srcOrd="0" destOrd="0" presId="urn:microsoft.com/office/officeart/2005/8/layout/matrix3"/>
    <dgm:cxn modelId="{3E59E560-800D-4A7C-9885-AA3039FB29FF}" type="presParOf" srcId="{0F528374-3DE1-4486-B71C-82DC73192314}" destId="{ECAE1A64-3C26-4CD0-8055-16154FF0361B}" srcOrd="1" destOrd="0" presId="urn:microsoft.com/office/officeart/2005/8/layout/matrix3"/>
    <dgm:cxn modelId="{57CBFE11-0FE1-407C-BB46-383547F5223C}" type="presParOf" srcId="{0F528374-3DE1-4486-B71C-82DC73192314}" destId="{AA9D5778-9E54-41DB-BF3A-44486A11C644}" srcOrd="2" destOrd="0" presId="urn:microsoft.com/office/officeart/2005/8/layout/matrix3"/>
    <dgm:cxn modelId="{D7E57F66-B75D-4A31-B5A2-0B1A93E18CE2}" type="presParOf" srcId="{0F528374-3DE1-4486-B71C-82DC73192314}" destId="{B6C28692-8BAE-4E06-A3BE-9AAFCCA84D47}" srcOrd="3" destOrd="0" presId="urn:microsoft.com/office/officeart/2005/8/layout/matrix3"/>
    <dgm:cxn modelId="{96B5AC9F-817A-4AB7-B78C-AE81E0605EE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Other</a:t>
          </a:r>
          <a:endParaRPr lang="en-CA" sz="1800" b="1" kern="1200" dirty="0">
            <a:solidFill>
              <a:schemeClr val="tx1"/>
            </a:solidFill>
          </a:endParaRPr>
        </a:p>
      </dsp:txBody>
      <dsp:txXfrm>
        <a:off x="3186331" y="2170331"/>
        <a:ext cx="1430218" cy="14302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Other</a:t>
          </a:r>
          <a:endParaRPr lang="en-CA" sz="1300" b="1" kern="1200" dirty="0">
            <a:solidFill>
              <a:schemeClr val="tx1"/>
            </a:solidFill>
          </a:endParaRPr>
        </a:p>
      </dsp:txBody>
      <dsp:txXfrm>
        <a:off x="940305" y="824405"/>
        <a:ext cx="543270" cy="543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Other</a:t>
          </a:r>
          <a:endParaRPr lang="en-CA" sz="1300" b="1" kern="1200" dirty="0">
            <a:solidFill>
              <a:schemeClr val="tx1"/>
            </a:solidFill>
          </a:endParaRPr>
        </a:p>
      </dsp:txBody>
      <dsp:txXfrm>
        <a:off x="940305" y="824405"/>
        <a:ext cx="543270" cy="5432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EDFBE-EFA6-4EAA-859F-A1D2EC1CBE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86E1F18-F2C1-4644-8DF1-72C7E8CEE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FBBF1A-5C4C-4870-B444-F2EF0104FD55}" type="datetimeFigureOut">
              <a:rPr lang="en-CA" smtClean="0"/>
              <a:t>2018-09-20</a:t>
            </a:fld>
            <a:endParaRPr lang="en-CA"/>
          </a:p>
        </p:txBody>
      </p:sp>
      <p:sp>
        <p:nvSpPr>
          <p:cNvPr id="4" name="Footer Placeholder 3">
            <a:extLst>
              <a:ext uri="{FF2B5EF4-FFF2-40B4-BE49-F238E27FC236}">
                <a16:creationId xmlns:a16="http://schemas.microsoft.com/office/drawing/2014/main" id="{376E6556-18D1-4177-9990-CCC470B13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FC6B5581-7DC2-4583-BED3-0A854798D2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A1CC4B-7489-4F32-A20B-AD3BAFB1E725}" type="slidenum">
              <a:rPr lang="en-CA" smtClean="0"/>
              <a:t>‹#›</a:t>
            </a:fld>
            <a:endParaRPr lang="en-CA"/>
          </a:p>
        </p:txBody>
      </p:sp>
    </p:spTree>
    <p:extLst>
      <p:ext uri="{BB962C8B-B14F-4D97-AF65-F5344CB8AC3E}">
        <p14:creationId xmlns:p14="http://schemas.microsoft.com/office/powerpoint/2010/main" val="2640529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cyclopedia.thefreedictionary.com/Common+Language+Runtim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yhospital.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89947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a:p>
        </p:txBody>
      </p:sp>
    </p:spTree>
    <p:extLst>
      <p:ext uri="{BB962C8B-B14F-4D97-AF65-F5344CB8AC3E}">
        <p14:creationId xmlns:p14="http://schemas.microsoft.com/office/powerpoint/2010/main" val="3763625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p14="http://schemas.microsoft.com/office/powerpoint/2010/main" val="97656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With REST you have to use HTTP - for SOA, you can use SOAP or whatever infrastructure you </a:t>
            </a:r>
            <a:r>
              <a:rPr lang="en-US" sz="1200" kern="1200" dirty="0" err="1">
                <a:solidFill>
                  <a:schemeClr val="tx1"/>
                </a:solidFill>
                <a:effectLst/>
                <a:latin typeface="+mn-lt"/>
                <a:ea typeface="+mn-ea"/>
                <a:cs typeface="+mn-cs"/>
              </a:rPr>
              <a:t>lik</a:t>
            </a:r>
            <a:endParaRPr lang="en-US" dirty="0">
              <a:effectLst/>
            </a:endParaRPr>
          </a:p>
          <a:p>
            <a:pPr rtl="0" fontAlgn="ctr"/>
            <a:r>
              <a:rPr lang="en-US" sz="1200" kern="1200" dirty="0">
                <a:solidFill>
                  <a:schemeClr val="tx1"/>
                </a:solidFill>
                <a:effectLst/>
                <a:latin typeface="+mn-lt"/>
                <a:ea typeface="+mn-ea"/>
                <a:cs typeface="+mn-cs"/>
              </a:rPr>
              <a:t>Could pass individual data types</a:t>
            </a:r>
            <a:endParaRPr lang="en-US" dirty="0">
              <a:effectLst/>
            </a:endParaRPr>
          </a:p>
          <a:p>
            <a:pPr rtl="0" fontAlgn="ctr"/>
            <a:r>
              <a:rPr lang="en-US" sz="1200" kern="1200" dirty="0">
                <a:solidFill>
                  <a:schemeClr val="tx1"/>
                </a:solidFill>
                <a:effectLst/>
                <a:latin typeface="+mn-lt"/>
                <a:ea typeface="+mn-ea"/>
                <a:cs typeface="+mn-cs"/>
              </a:rPr>
              <a:t>Only constraint is data you are passing is valid against FHIR schema</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349188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Services make sense when the other options don't work</a:t>
            </a:r>
            <a:endParaRPr lang="en-US" dirty="0">
              <a:effectLst/>
            </a:endParaRPr>
          </a:p>
          <a:p>
            <a:pPr rtl="0" fontAlgn="ctr"/>
            <a:r>
              <a:rPr lang="en-US" sz="1200" kern="1200" dirty="0">
                <a:solidFill>
                  <a:schemeClr val="tx1"/>
                </a:solidFill>
                <a:effectLst/>
                <a:latin typeface="+mn-lt"/>
                <a:ea typeface="+mn-ea"/>
                <a:cs typeface="+mn-cs"/>
              </a:rPr>
              <a:t>Rather then request response, you want to send one set of information to A and another to B, and they are going to coordinate with System C for an answer to communicate with B/C to get your answer</a:t>
            </a:r>
            <a:endParaRPr lang="en-US" dirty="0">
              <a:effectLst/>
            </a:endParaRPr>
          </a:p>
          <a:p>
            <a:pPr rtl="0" fontAlgn="ctr"/>
            <a:r>
              <a:rPr lang="en-US" sz="1200" kern="1200" dirty="0">
                <a:solidFill>
                  <a:schemeClr val="tx1"/>
                </a:solidFill>
                <a:effectLst/>
                <a:latin typeface="+mn-lt"/>
                <a:ea typeface="+mn-ea"/>
                <a:cs typeface="+mn-cs"/>
              </a:rPr>
              <a:t>Maybe you need to mix behaviors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42457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multiple paradigms when creating instances – don’t want to have to re-craft the narrative because you want to use a resource now in a document instead of a message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43138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54301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31</a:t>
            </a:fld>
            <a:endParaRPr lang="en-US"/>
          </a:p>
        </p:txBody>
      </p:sp>
    </p:spTree>
    <p:extLst>
      <p:ext uri="{BB962C8B-B14F-4D97-AF65-F5344CB8AC3E}">
        <p14:creationId xmlns:p14="http://schemas.microsoft.com/office/powerpoint/2010/main" val="318020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can be your shared persistence layer – nice</a:t>
            </a:r>
            <a:r>
              <a:rPr lang="en-US" baseline="0" dirty="0"/>
              <a:t> granularity for storage, extensions for handling “extra” stuff easily</a:t>
            </a:r>
          </a:p>
          <a:p>
            <a:endParaRPr lang="en-US" baseline="0" dirty="0"/>
          </a:p>
          <a:p>
            <a:r>
              <a:rPr lang="en-US" baseline="0" dirty="0"/>
              <a:t>FHIR can be the common model for your mapping layer</a:t>
            </a:r>
          </a:p>
          <a:p>
            <a:endParaRPr lang="en-US" baseline="0" dirty="0"/>
          </a:p>
          <a:p>
            <a:r>
              <a:rPr lang="en-US" baseline="0" dirty="0"/>
              <a:t>FHIR can be the logical model used for decision support, both to expose your data to the decision support engine as well as to define rules (work in progress with </a:t>
            </a:r>
            <a:r>
              <a:rPr lang="en-US" baseline="0" dirty="0" err="1"/>
              <a:t>vMR</a:t>
            </a:r>
            <a:r>
              <a:rPr lang="en-US" baseline="0" dirty="0"/>
              <a:t>-CDS and CQI)</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33</a:t>
            </a:fld>
            <a:endParaRPr lang="en-US"/>
          </a:p>
        </p:txBody>
      </p:sp>
    </p:spTree>
    <p:extLst>
      <p:ext uri="{BB962C8B-B14F-4D97-AF65-F5344CB8AC3E}">
        <p14:creationId xmlns:p14="http://schemas.microsoft.com/office/powerpoint/2010/main" val="2472403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front end – knows how to encode/decode parameters, valid syntax and parse headers – most likely able to find off the shelf for your language of choice</a:t>
            </a:r>
          </a:p>
          <a:p>
            <a:r>
              <a:rPr lang="en-US" baseline="0" dirty="0"/>
              <a:t>-FHIR Aware – need something that /patient and /observation mean something different. And what type of operations are permitted.</a:t>
            </a:r>
          </a:p>
          <a:p>
            <a:r>
              <a:rPr lang="en-US" baseline="0" dirty="0"/>
              <a:t>-Persistent layer – sometimes you put into one, or you have a secondary repository for search. Index layer is important because FHIR defines search </a:t>
            </a:r>
            <a:r>
              <a:rPr lang="en-US" baseline="0" dirty="0" err="1"/>
              <a:t>paramters</a:t>
            </a:r>
            <a:r>
              <a:rPr lang="en-US" baseline="0" dirty="0"/>
              <a:t> – expect case-insensitive and no accents.</a:t>
            </a:r>
          </a:p>
          <a:p>
            <a:endParaRPr lang="en-US" baseline="0" dirty="0"/>
          </a:p>
          <a:p>
            <a:r>
              <a:rPr lang="en-US" baseline="0" dirty="0"/>
              <a:t>If you are querying against quantity and you want it normalized for unit of measures, or diagnoses that handle </a:t>
            </a:r>
            <a:r>
              <a:rPr lang="en-US" baseline="0" dirty="0" err="1"/>
              <a:t>subsumption</a:t>
            </a:r>
            <a:r>
              <a:rPr lang="en-US" baseline="0" dirty="0"/>
              <a:t> testing…this works because FHIR has a defined set of search query.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2360977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nl-NL" dirty="0"/>
              <a:t>Data starts at restful interface.</a:t>
            </a:r>
          </a:p>
          <a:p>
            <a:pPr marL="0" indent="0">
              <a:buFont typeface="Arial" charset="0"/>
              <a:buNone/>
            </a:pPr>
            <a:r>
              <a:rPr lang="nl-NL" dirty="0"/>
              <a:t>Parser –</a:t>
            </a:r>
            <a:r>
              <a:rPr lang="nl-NL" baseline="0" dirty="0"/>
              <a:t> with reference implentation or your custom parser. Don’t have to do it. Can manipulate JSON/XML directly, but conversion to object model is helpful.</a:t>
            </a:r>
            <a:endParaRPr lang="nl-NL" dirty="0"/>
          </a:p>
          <a:p>
            <a:pPr marL="0" indent="0">
              <a:buFont typeface="Arial" charset="0"/>
              <a:buNone/>
            </a:pPr>
            <a:endParaRPr lang="nl-NL" dirty="0"/>
          </a:p>
          <a:p>
            <a:pPr marL="0" indent="0">
              <a:buFont typeface="Arial" charset="0"/>
              <a:buNone/>
            </a:pPr>
            <a:r>
              <a:rPr lang="nl-NL"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Plain Old Java Object</a:t>
            </a:r>
            <a:endParaRPr lang="nl-NL" b="0" baseline="0" dirty="0"/>
          </a:p>
          <a:p>
            <a:pPr marL="0" indent="0">
              <a:buFont typeface="Arial" charset="0"/>
              <a:buNone/>
            </a:pPr>
            <a:r>
              <a:rPr lang="nl-NL" b="0" baseline="0" dirty="0"/>
              <a:t>-</a:t>
            </a:r>
            <a:r>
              <a:rPr lang="en-US" sz="1200" b="0" i="0" u="sng" kern="1200" dirty="0">
                <a:solidFill>
                  <a:schemeClr val="tx1"/>
                </a:solidFill>
                <a:effectLst/>
                <a:latin typeface="+mn-lt"/>
                <a:ea typeface="+mn-ea"/>
                <a:cs typeface="+mn-cs"/>
              </a:rPr>
              <a:t>Plain</a:t>
            </a:r>
            <a:r>
              <a:rPr lang="en-US" sz="1200" b="0" i="0" kern="1200" dirty="0">
                <a:solidFill>
                  <a:schemeClr val="tx1"/>
                </a:solidFill>
                <a:effectLst/>
                <a:latin typeface="+mn-lt"/>
                <a:ea typeface="+mn-ea"/>
                <a:cs typeface="+mn-cs"/>
              </a:rPr>
              <a:t> Old </a:t>
            </a:r>
            <a:r>
              <a:rPr lang="en-US" sz="1200" b="0" i="0" u="none" strike="noStrike" kern="1200" dirty="0">
                <a:solidFill>
                  <a:schemeClr val="tx1"/>
                </a:solidFill>
                <a:effectLst/>
                <a:latin typeface="+mn-lt"/>
                <a:ea typeface="+mn-ea"/>
                <a:cs typeface="+mn-cs"/>
                <a:hlinkClick r:id="rId3"/>
              </a:rPr>
              <a:t>CLR</a:t>
            </a:r>
            <a:r>
              <a:rPr lang="en-US" sz="1200" b="0" i="0" kern="1200" dirty="0">
                <a:solidFill>
                  <a:schemeClr val="tx1"/>
                </a:solidFill>
                <a:effectLst/>
                <a:latin typeface="+mn-lt"/>
                <a:ea typeface="+mn-ea"/>
                <a:cs typeface="+mn-cs"/>
              </a:rPr>
              <a:t> Object  -- Common Language</a:t>
            </a:r>
            <a:r>
              <a:rPr lang="en-US" sz="1200" b="0" i="0" kern="1200" baseline="0" dirty="0">
                <a:solidFill>
                  <a:schemeClr val="tx1"/>
                </a:solidFill>
                <a:effectLst/>
                <a:latin typeface="+mn-lt"/>
                <a:ea typeface="+mn-ea"/>
                <a:cs typeface="+mn-cs"/>
              </a:rPr>
              <a:t> Runtime is used for .NET</a:t>
            </a:r>
            <a:endParaRPr lang="en-US" sz="1200" b="0" i="0" kern="1200" dirty="0">
              <a:solidFill>
                <a:schemeClr val="tx1"/>
              </a:solidFill>
              <a:effectLst/>
              <a:latin typeface="+mn-lt"/>
              <a:ea typeface="+mn-ea"/>
              <a:cs typeface="+mn-cs"/>
            </a:endParaRPr>
          </a:p>
          <a:p>
            <a:pPr marL="0" indent="0">
              <a:buFont typeface="Arial" charset="0"/>
              <a:buNone/>
            </a:pPr>
            <a:endParaRPr lang="nl-NL" b="0" baseline="0" dirty="0"/>
          </a:p>
          <a:p>
            <a:pPr marL="171450" indent="-171450">
              <a:buFont typeface="Arial" charset="0"/>
              <a:buChar char="•"/>
            </a:pPr>
            <a:r>
              <a:rPr lang="nl-NL" baseline="0" dirty="0"/>
              <a:t>--</a:t>
            </a:r>
          </a:p>
          <a:p>
            <a:pPr rtl="0" fontAlgn="ctr"/>
            <a:r>
              <a:rPr lang="en-US" sz="1200" kern="1200" dirty="0">
                <a:solidFill>
                  <a:schemeClr val="tx1"/>
                </a:solidFill>
                <a:effectLst/>
                <a:latin typeface="+mn-lt"/>
                <a:ea typeface="+mn-ea"/>
                <a:cs typeface="+mn-cs"/>
              </a:rPr>
              <a:t>Receive in whatever format then map </a:t>
            </a:r>
            <a:endParaRPr lang="en-US" dirty="0">
              <a:effectLst/>
            </a:endParaRPr>
          </a:p>
          <a:p>
            <a:pPr rtl="0" fontAlgn="ctr"/>
            <a:r>
              <a:rPr lang="en-US" sz="1200" kern="1200" dirty="0">
                <a:solidFill>
                  <a:schemeClr val="tx1"/>
                </a:solidFill>
                <a:effectLst/>
                <a:latin typeface="+mn-lt"/>
                <a:ea typeface="+mn-ea"/>
                <a:cs typeface="+mn-cs"/>
              </a:rPr>
              <a:t>And parse to your object model and then decided how to persist</a:t>
            </a:r>
            <a:endParaRPr lang="en-US" dirty="0">
              <a:effectLst/>
            </a:endParaRPr>
          </a:p>
          <a:p>
            <a:pPr rtl="0" fontAlgn="ctr"/>
            <a:r>
              <a:rPr lang="en-US" sz="1200" kern="1200" dirty="0">
                <a:solidFill>
                  <a:schemeClr val="tx1"/>
                </a:solidFill>
                <a:effectLst/>
                <a:latin typeface="+mn-lt"/>
                <a:ea typeface="+mn-ea"/>
                <a:cs typeface="+mn-cs"/>
              </a:rPr>
              <a:t>3 approaches we have seen</a:t>
            </a:r>
            <a:endParaRPr lang="en-US" dirty="0">
              <a:effectLst/>
            </a:endParaRPr>
          </a:p>
          <a:p>
            <a:pPr lvl="1" rtl="0" fontAlgn="ctr"/>
            <a:r>
              <a:rPr lang="en-US" sz="1200" kern="1200" dirty="0">
                <a:solidFill>
                  <a:schemeClr val="tx1"/>
                </a:solidFill>
                <a:effectLst/>
                <a:latin typeface="+mn-lt"/>
                <a:ea typeface="+mn-ea"/>
                <a:cs typeface="+mn-cs"/>
              </a:rPr>
              <a:t>Object relational-map - use a tool, something like hibernate to map form internal model and database tables</a:t>
            </a:r>
            <a:endParaRPr lang="en-US" dirty="0">
              <a:effectLst/>
            </a:endParaRPr>
          </a:p>
          <a:p>
            <a:pPr lvl="1" rtl="0" fontAlgn="ctr"/>
            <a:r>
              <a:rPr lang="en-US" sz="1200" kern="1200" dirty="0">
                <a:solidFill>
                  <a:schemeClr val="tx1"/>
                </a:solidFill>
                <a:effectLst/>
                <a:latin typeface="+mn-lt"/>
                <a:ea typeface="+mn-ea"/>
                <a:cs typeface="+mn-cs"/>
              </a:rPr>
              <a:t>NoSQL - </a:t>
            </a:r>
            <a:r>
              <a:rPr lang="en-US" sz="1200" kern="1200" dirty="0" err="1">
                <a:solidFill>
                  <a:schemeClr val="tx1"/>
                </a:solidFill>
                <a:effectLst/>
                <a:latin typeface="+mn-lt"/>
                <a:ea typeface="+mn-ea"/>
                <a:cs typeface="+mn-cs"/>
              </a:rPr>
              <a:t>couchdb</a:t>
            </a:r>
            <a:r>
              <a:rPr lang="en-US" sz="1200" kern="1200" dirty="0">
                <a:solidFill>
                  <a:schemeClr val="tx1"/>
                </a:solidFill>
                <a:effectLst/>
                <a:latin typeface="+mn-lt"/>
                <a:ea typeface="+mn-ea"/>
                <a:cs typeface="+mn-cs"/>
              </a:rPr>
              <a:t> where you are storing JSON/XML directly or trimming to triple store</a:t>
            </a:r>
            <a:endParaRPr lang="en-US" dirty="0">
              <a:effectLst/>
            </a:endParaRPr>
          </a:p>
          <a:p>
            <a:pPr lvl="1" rtl="0" fontAlgn="ctr"/>
            <a:r>
              <a:rPr lang="en-US" sz="1200" kern="1200" dirty="0">
                <a:solidFill>
                  <a:schemeClr val="tx1"/>
                </a:solidFill>
                <a:effectLst/>
                <a:latin typeface="+mn-lt"/>
                <a:ea typeface="+mn-ea"/>
                <a:cs typeface="+mn-cs"/>
              </a:rPr>
              <a:t>Relational structure, but you don't break into individual columns, you store as blob in your database and build the index. And this works because you have index repo that does all searching and when you retrieve date you are providing resource, not individual columns. Some systems will store both full and summary in blob so you don't have to create on fly.</a:t>
            </a:r>
          </a:p>
          <a:p>
            <a:pPr lvl="1" rtl="0" fontAlgn="ctr"/>
            <a:endParaRPr lang="nl-NL" sz="1200" kern="1200" dirty="0">
              <a:solidFill>
                <a:schemeClr val="tx1"/>
              </a:solidFill>
              <a:effectLst/>
              <a:latin typeface="+mn-lt"/>
              <a:ea typeface="+mn-ea"/>
              <a:cs typeface="+mn-cs"/>
            </a:endParaRPr>
          </a:p>
          <a:p>
            <a:pPr lvl="0" rtl="0" fontAlgn="ctr"/>
            <a:r>
              <a:rPr lang="nl-NL" sz="1200" kern="1200" dirty="0">
                <a:solidFill>
                  <a:schemeClr val="tx1"/>
                </a:solidFill>
                <a:effectLst/>
                <a:latin typeface="+mn-lt"/>
                <a:ea typeface="+mn-ea"/>
                <a:cs typeface="+mn-cs"/>
              </a:rPr>
              <a:t>--</a:t>
            </a:r>
          </a:p>
          <a:p>
            <a:pPr marL="171450" indent="-171450">
              <a:buFont typeface="Arial" charset="0"/>
              <a:buChar char="•"/>
            </a:pPr>
            <a:r>
              <a:rPr lang="nl-NL" dirty="0"/>
              <a:t>(object reltFirst scenario is</a:t>
            </a:r>
            <a:r>
              <a:rPr lang="nl-NL" baseline="0" dirty="0"/>
              <a:t> most common for existing databases: you have to map the FHIR structure (as POCO’s) onto your (existing) databases tables. Lot’s of mappings to support our nesting, cardinalities, data types</a:t>
            </a:r>
          </a:p>
          <a:p>
            <a:pPr marL="171450" indent="-171450">
              <a:buFont typeface="Arial" charset="0"/>
              <a:buChar char="•"/>
            </a:pPr>
            <a:r>
              <a:rPr lang="nl-NL" baseline="0" dirty="0"/>
              <a:t>Second scenario uses the parsers to create POCO’s then use a NoSql driver’s serialization possibilities to store the structure-as-is in NoSql</a:t>
            </a:r>
          </a:p>
          <a:p>
            <a:pPr marL="171450" indent="-171450">
              <a:buFont typeface="Arial" charset="0"/>
              <a:buChar char="•"/>
            </a:pPr>
            <a:r>
              <a:rPr lang="nl-NL" baseline="0" dirty="0"/>
              <a:t>Third scenario uses POCO’s and DBMS, but instead of mapping FHIR to tables, stores the data as-is into blob storage in a DBMS</a:t>
            </a:r>
          </a:p>
          <a:p>
            <a:pPr lvl="0" rtl="0" fontAlgn="ct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EB8890-9530-48B5-B5AD-3035DC83575C}" type="slidenum">
              <a:rPr lang="nl-NL" smtClean="0"/>
              <a:pPr/>
              <a:t>35</a:t>
            </a:fld>
            <a:endParaRPr lang="nl-NL"/>
          </a:p>
        </p:txBody>
      </p:sp>
    </p:spTree>
    <p:extLst>
      <p:ext uri="{BB962C8B-B14F-4D97-AF65-F5344CB8AC3E}">
        <p14:creationId xmlns:p14="http://schemas.microsoft.com/office/powerpoint/2010/main" val="256404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69079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315000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12105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“generated” and system renders all core elements deemed “essential” human/business understanding, then no need to display narrative</a:t>
            </a:r>
          </a:p>
          <a:p>
            <a:r>
              <a:rPr lang="en-US" dirty="0"/>
              <a:t>If “extensions”, then can only suppress if all received extensions are understood and system renders all received core elements &amp; extensions needed for human/business understanding</a:t>
            </a:r>
          </a:p>
          <a:p>
            <a:r>
              <a:rPr lang="en-US" dirty="0"/>
              <a:t>If “additional”, must always make narrative available to view</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3976456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that you</a:t>
            </a:r>
            <a:r>
              <a:rPr lang="en-US" baseline="0" dirty="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62206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tried to find</a:t>
            </a:r>
            <a:r>
              <a:rPr lang="en-US" baseline="0" dirty="0"/>
              <a:t> a way to </a:t>
            </a:r>
            <a:r>
              <a:rPr lang="en-US" i="1" baseline="0" dirty="0"/>
              <a:t>automatically</a:t>
            </a:r>
            <a:r>
              <a:rPr lang="en-US" baseline="0" dirty="0"/>
              <a:t>  convert between the two so you could round-trip…</a:t>
            </a:r>
          </a:p>
          <a:p>
            <a:pPr marL="171450" indent="-171450">
              <a:buFontTx/>
              <a:buChar char="-"/>
            </a:pPr>
            <a:r>
              <a:rPr lang="en-US" baseline="0" dirty="0"/>
              <a:t>But discovered you’d need additional </a:t>
            </a:r>
            <a:r>
              <a:rPr lang="en-US" i="1" baseline="0" dirty="0"/>
              <a:t>metadata</a:t>
            </a:r>
            <a:r>
              <a:rPr lang="en-US" i="0" baseline="0" dirty="0"/>
              <a:t> to do that, or vendor-specific solutions</a:t>
            </a:r>
          </a:p>
          <a:p>
            <a:pPr marL="171450" indent="-171450">
              <a:buFontTx/>
              <a:buChar char="-"/>
            </a:pPr>
            <a:r>
              <a:rPr lang="en-US" i="0" baseline="0" dirty="0"/>
              <a:t>Decided </a:t>
            </a:r>
            <a:r>
              <a:rPr lang="en-US" i="1" baseline="0" dirty="0"/>
              <a:t>not</a:t>
            </a:r>
            <a:r>
              <a:rPr lang="en-US" i="0" baseline="0" dirty="0"/>
              <a:t> to introduce these: result was weird Xml or weird </a:t>
            </a:r>
            <a:r>
              <a:rPr lang="en-US" i="0" baseline="0" dirty="0" err="1"/>
              <a:t>Json</a:t>
            </a:r>
            <a:endParaRPr lang="en-US" i="0" baseline="0" dirty="0"/>
          </a:p>
          <a:p>
            <a:pPr marL="171450" indent="-171450">
              <a:buFontTx/>
              <a:buChar char="-"/>
            </a:pPr>
            <a:r>
              <a:rPr lang="en-US" i="0" baseline="0" dirty="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1471236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Server</a:t>
            </a:r>
            <a:r>
              <a:rPr lang="en-US" sz="1200" kern="1200" baseline="0" dirty="0">
                <a:solidFill>
                  <a:schemeClr val="tx1"/>
                </a:solidFill>
                <a:effectLst/>
                <a:latin typeface="+mn-lt"/>
                <a:ea typeface="+mn-ea"/>
                <a:cs typeface="+mn-cs"/>
              </a:rPr>
              <a:t> that is FHIR compliant Must support.</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Declares which messages a server supports, which documents</a:t>
            </a:r>
            <a:endParaRPr lang="en-US" dirty="0">
              <a:effectLst/>
            </a:endParaRPr>
          </a:p>
          <a:p>
            <a:pPr rtl="0" fontAlgn="ctr"/>
            <a:r>
              <a:rPr lang="en-US" sz="1200" kern="1200" dirty="0">
                <a:solidFill>
                  <a:schemeClr val="tx1"/>
                </a:solidFill>
                <a:effectLst/>
                <a:latin typeface="+mn-lt"/>
                <a:ea typeface="+mn-ea"/>
                <a:cs typeface="+mn-cs"/>
              </a:rPr>
              <a:t>"Clients can dynamically configure, adjust user interface and capabilities accordingly.'</a:t>
            </a:r>
            <a:endParaRPr lang="en-US" dirty="0">
              <a:effectLst/>
            </a:endParaRPr>
          </a:p>
          <a:p>
            <a:pPr rtl="0" fontAlgn="ctr"/>
            <a:r>
              <a:rPr lang="en-US" sz="1200" kern="1200" dirty="0">
                <a:solidFill>
                  <a:schemeClr val="tx1"/>
                </a:solidFill>
                <a:effectLst/>
                <a:latin typeface="+mn-lt"/>
                <a:ea typeface="+mn-ea"/>
                <a:cs typeface="+mn-cs"/>
              </a:rPr>
              <a:t>A client needs to be able to provide one if you want to claim fhir conformance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You </a:t>
            </a:r>
            <a:r>
              <a:rPr lang="en-US" sz="1200" kern="1200" dirty="0" err="1">
                <a:solidFill>
                  <a:schemeClr val="tx1"/>
                </a:solidFill>
                <a:effectLst/>
                <a:latin typeface="+mn-lt"/>
                <a:ea typeface="+mn-ea"/>
                <a:cs typeface="+mn-cs"/>
              </a:rPr>
              <a:t>coul</a:t>
            </a:r>
            <a:endParaRPr lang="en-US" dirty="0">
              <a:effectLst/>
            </a:endParaRPr>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54166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 a profile defined by IHE, and then</a:t>
            </a:r>
            <a:r>
              <a:rPr lang="en-US" baseline="0" dirty="0"/>
              <a:t> narrow defined by ONC, and then narrower of hospital.</a:t>
            </a:r>
          </a:p>
          <a:p>
            <a:endParaRPr lang="en-US" baseline="0" dirty="0"/>
          </a:p>
          <a:p>
            <a:r>
              <a:rPr lang="en-US" baseline="0" dirty="0"/>
              <a:t>Need to have a process in place to update your own profile when profiles higher in hierarchy </a:t>
            </a:r>
            <a:r>
              <a:rPr lang="en-US" baseline="0" dirty="0" err="1"/>
              <a:t>chnage</a:t>
            </a:r>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269599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that the id of the resource</a:t>
            </a:r>
            <a:r>
              <a:rPr lang="en-US" baseline="0" dirty="0"/>
              <a:t> is kept outside the resource itself</a:t>
            </a:r>
          </a:p>
          <a:p>
            <a:pPr marL="171450" indent="-171450">
              <a:buFontTx/>
              <a:buChar char="-"/>
            </a:pPr>
            <a:r>
              <a:rPr lang="en-US" baseline="0"/>
              <a:t>Bundle has </a:t>
            </a:r>
            <a:r>
              <a:rPr lang="en-US" baseline="0" dirty="0"/>
              <a:t>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dirty="0"/>
          </a:p>
        </p:txBody>
      </p:sp>
    </p:spTree>
    <p:extLst>
      <p:ext uri="{BB962C8B-B14F-4D97-AF65-F5344CB8AC3E}">
        <p14:creationId xmlns:p14="http://schemas.microsoft.com/office/powerpoint/2010/main" val="40683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by a few different ways –</a:t>
            </a:r>
            <a:r>
              <a:rPr lang="en-US" baseline="0" dirty="0"/>
              <a:t> used UUID when there is no RESTful reference for a element</a:t>
            </a:r>
          </a:p>
          <a:p>
            <a:r>
              <a:rPr lang="en-US" baseline="0" dirty="0"/>
              <a:t>-server specific id, but version independent, so if practitioner </a:t>
            </a:r>
            <a:r>
              <a:rPr lang="en-US" baseline="0" dirty="0" err="1"/>
              <a:t>previleges</a:t>
            </a:r>
            <a:r>
              <a:rPr lang="en-US" baseline="0" dirty="0"/>
              <a:t>/licensing/contact information is updated</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37560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a:t>
            </a:r>
            <a:r>
              <a:rPr lang="en-US" baseline="0" dirty="0"/>
              <a:t> isn’t a packaging method – used when resource isn’t stand alone.</a:t>
            </a:r>
          </a:p>
          <a:p>
            <a:endParaRPr lang="en-US" baseline="0" dirty="0"/>
          </a:p>
          <a:p>
            <a:r>
              <a:rPr lang="en-US" baseline="0" dirty="0"/>
              <a:t>Say you want to record a prescription for Aspirin, you don’t want to create a medication resource for Aspirin when you don’t have dose/strength --- you would have 10k rows just medication. So we allow you to embed medication resource inside order if you don’t have a stand alone, and can’t reasonable make one.</a:t>
            </a:r>
          </a:p>
          <a:p>
            <a:endParaRPr lang="en-US" baseline="0" dirty="0"/>
          </a:p>
          <a:p>
            <a:r>
              <a:rPr lang="en-US" baseline="0" dirty="0"/>
              <a:t>Part of document</a:t>
            </a:r>
          </a:p>
          <a:p>
            <a:endParaRPr lang="en-US" baseline="0" dirty="0"/>
          </a:p>
          <a:p>
            <a:r>
              <a:rPr lang="en-US" baseline="0" dirty="0"/>
              <a:t>Remote – query for resource if not critical for processing message.	</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379863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262062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3237075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-folks</a:t>
            </a:r>
            <a:r>
              <a:rPr lang="en-US" baseline="0" dirty="0"/>
              <a:t> often think of healthcare in a hierarchy – all hanging off in a patient. That is NOT how things are setup in FHIR.</a:t>
            </a:r>
          </a:p>
          <a:p>
            <a:r>
              <a:rPr lang="en-US" dirty="0"/>
              <a:t>-you have a mesh, various</a:t>
            </a:r>
            <a:r>
              <a:rPr lang="en-US" baseline="0" dirty="0"/>
              <a:t> records within an EHR record link to each other – when traversing the links, you may find loops, so need to build code so you don’t get stuck in an endless loop. Important when parsing records for import, or display, </a:t>
            </a:r>
            <a:r>
              <a:rPr lang="en-US" baseline="0"/>
              <a:t>or etc.</a:t>
            </a:r>
            <a:endParaRPr lang="en-US" dirty="0"/>
          </a:p>
          <a:p>
            <a:endParaRPr lang="en-US" dirty="0"/>
          </a:p>
          <a:p>
            <a:endParaRPr lang="en-US" dirty="0"/>
          </a:p>
          <a:p>
            <a:r>
              <a:rPr lang="en-US" dirty="0"/>
              <a:t>E.g. Patient might update their own demographics.  Organization might issue an</a:t>
            </a:r>
            <a:r>
              <a:rPr lang="en-US" baseline="0" dirty="0"/>
              <a:t> identifier to itself, etc.</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extLst>
      <p:ext uri="{BB962C8B-B14F-4D97-AF65-F5344CB8AC3E}">
        <p14:creationId xmlns:p14="http://schemas.microsoft.com/office/powerpoint/2010/main" val="3631503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256298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4216177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solidFill>
                  <a:prstClr val="black"/>
                </a:solidFill>
              </a:rPr>
              <a:pPr/>
              <a:t>86</a:t>
            </a:fld>
            <a:endParaRPr lang="en-CA" dirty="0">
              <a:solidFill>
                <a:prstClr val="black"/>
              </a:solidFill>
            </a:endParaRPr>
          </a:p>
        </p:txBody>
      </p:sp>
    </p:spTree>
    <p:extLst>
      <p:ext uri="{BB962C8B-B14F-4D97-AF65-F5344CB8AC3E}">
        <p14:creationId xmlns:p14="http://schemas.microsoft.com/office/powerpoint/2010/main" val="246394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3031881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29332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you’re in the last category, would love to chat with you</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1265127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a:t>
            </a:r>
            <a:r>
              <a:rPr lang="en-US" baseline="0" dirty="0"/>
              <a:t> a guaranteed answer, I’d be too busy to teach this course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3459557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104</a:t>
            </a:fld>
            <a:endParaRPr lang="en-CA" dirty="0"/>
          </a:p>
        </p:txBody>
      </p:sp>
    </p:spTree>
    <p:extLst>
      <p:ext uri="{BB962C8B-B14F-4D97-AF65-F5344CB8AC3E}">
        <p14:creationId xmlns:p14="http://schemas.microsoft.com/office/powerpoint/2010/main" val="245214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289440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128877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URL (</a:t>
            </a:r>
            <a:r>
              <a:rPr lang="en-US" sz="1200" kern="1200" dirty="0">
                <a:solidFill>
                  <a:schemeClr val="tx1"/>
                </a:solidFill>
                <a:effectLst/>
                <a:latin typeface="+mn-lt"/>
                <a:ea typeface="+mn-ea"/>
                <a:cs typeface="+mn-cs"/>
                <a:hlinkClick r:id="rId3"/>
              </a:rPr>
              <a:t>http://myhospital.org/</a:t>
            </a:r>
            <a:r>
              <a:rPr lang="en-US" sz="1200" kern="1200" dirty="0">
                <a:solidFill>
                  <a:schemeClr val="tx1"/>
                </a:solidFill>
                <a:effectLst/>
                <a:latin typeface="+mn-lt"/>
                <a:ea typeface="+mn-ea"/>
                <a:cs typeface="+mn-cs"/>
              </a:rPr>
              <a:t>) you are invoking in first column, and operations at right </a:t>
            </a:r>
            <a:endParaRPr lang="en-US" dirty="0">
              <a:effectLst/>
            </a:endParaRPr>
          </a:p>
          <a:p>
            <a:pPr rtl="0" fontAlgn="ctr"/>
            <a:r>
              <a:rPr lang="en-US" sz="1200" kern="1200" dirty="0">
                <a:solidFill>
                  <a:schemeClr val="tx1"/>
                </a:solidFill>
                <a:effectLst/>
                <a:latin typeface="+mn-lt"/>
                <a:ea typeface="+mn-ea"/>
                <a:cs typeface="+mn-cs"/>
              </a:rPr>
              <a:t>OPTIONS - Return available HTTP methods and other options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3047169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Operations are an “extension” to the RESTful framework</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a:p>
        </p:txBody>
      </p:sp>
    </p:spTree>
    <p:extLst>
      <p:ext uri="{BB962C8B-B14F-4D97-AF65-F5344CB8AC3E}">
        <p14:creationId xmlns:p14="http://schemas.microsoft.com/office/powerpoint/2010/main" val="56249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talking about REST in general, but rather FHIR’s implementation of REST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3946813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more specifics from Grahame.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324478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3" descr="HL7 International Logo">
            <a:extLst>
              <a:ext uri="{FF2B5EF4-FFF2-40B4-BE49-F238E27FC236}">
                <a16:creationId xmlns:a16="http://schemas.microsoft.com/office/drawing/2014/main" id="{8EF5D54B-A1AC-4459-9A67-E69F5E5F6763}"/>
              </a:ext>
            </a:extLst>
          </p:cNvPr>
          <p:cNvPicPr>
            <a:picLocks noChangeAspect="1" noChangeArrowheads="1"/>
          </p:cNvPicPr>
          <p:nvPr userDrawn="1"/>
        </p:nvPicPr>
        <p:blipFill>
          <a:blip r:embed="rId2" cstate="print"/>
          <a:srcRect/>
          <a:stretch>
            <a:fillRect/>
          </a:stretch>
        </p:blipFill>
        <p:spPr bwMode="auto">
          <a:xfrm>
            <a:off x="362712" y="285498"/>
            <a:ext cx="1161288" cy="1194972"/>
          </a:xfrm>
          <a:prstGeom prst="rect">
            <a:avLst/>
          </a:prstGeom>
          <a:noFill/>
        </p:spPr>
      </p:pic>
      <p:sp>
        <p:nvSpPr>
          <p:cNvPr id="3" name="Date Placeholder 2">
            <a:extLst>
              <a:ext uri="{FF2B5EF4-FFF2-40B4-BE49-F238E27FC236}">
                <a16:creationId xmlns:a16="http://schemas.microsoft.com/office/drawing/2014/main" id="{AD510E3F-E164-4C4B-AF15-F5BA5880AB91}"/>
              </a:ext>
            </a:extLst>
          </p:cNvPr>
          <p:cNvSpPr>
            <a:spLocks noGrp="1"/>
          </p:cNvSpPr>
          <p:nvPr>
            <p:ph type="dt" sz="half" idx="10"/>
          </p:nvPr>
        </p:nvSpPr>
        <p:spPr/>
        <p:txBody>
          <a:bodyPr/>
          <a:lstStyle/>
          <a:p>
            <a:fld id="{B0DA872C-6838-4325-B31E-2A36B74B53EE}" type="datetime1">
              <a:rPr lang="en-CA" smtClean="0"/>
              <a:pPr/>
              <a:t>2018-09-20</a:t>
            </a:fld>
            <a:endParaRPr lang="en-US" dirty="0"/>
          </a:p>
        </p:txBody>
      </p:sp>
      <p:sp>
        <p:nvSpPr>
          <p:cNvPr id="4" name="Slide Number Placeholder 3">
            <a:extLst>
              <a:ext uri="{FF2B5EF4-FFF2-40B4-BE49-F238E27FC236}">
                <a16:creationId xmlns:a16="http://schemas.microsoft.com/office/drawing/2014/main" id="{F845B67A-8824-41E5-A6AE-ED48CAABE644}"/>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
        <p:nvSpPr>
          <p:cNvPr id="10" name="Line 5">
            <a:extLst>
              <a:ext uri="{FF2B5EF4-FFF2-40B4-BE49-F238E27FC236}">
                <a16:creationId xmlns:a16="http://schemas.microsoft.com/office/drawing/2014/main" id="{9951CD24-567E-4762-A810-2FA216135B51}"/>
              </a:ext>
            </a:extLst>
          </p:cNvPr>
          <p:cNvSpPr>
            <a:spLocks noChangeShapeType="1"/>
          </p:cNvSpPr>
          <p:nvPr userDrawn="1"/>
        </p:nvSpPr>
        <p:spPr bwMode="auto">
          <a:xfrm>
            <a:off x="951775" y="3790167"/>
            <a:ext cx="10266171" cy="0"/>
          </a:xfrm>
          <a:prstGeom prst="line">
            <a:avLst/>
          </a:prstGeom>
          <a:noFill/>
          <a:ln w="38100">
            <a:solidFill>
              <a:schemeClr val="accent1"/>
            </a:solidFill>
            <a:round/>
            <a:headEnd/>
            <a:tailEnd/>
          </a:ln>
          <a:effectLst/>
        </p:spPr>
        <p:txBody>
          <a:bodyPr wrap="none" anchor="ctr"/>
          <a:lstStyle/>
          <a:p>
            <a:endParaRPr lang="en-US"/>
          </a:p>
        </p:txBody>
      </p:sp>
      <p:sp>
        <p:nvSpPr>
          <p:cNvPr id="11" name="Rectangle 7">
            <a:extLst>
              <a:ext uri="{FF2B5EF4-FFF2-40B4-BE49-F238E27FC236}">
                <a16:creationId xmlns:a16="http://schemas.microsoft.com/office/drawing/2014/main" id="{98791571-1C4C-453A-92D3-AF691CC64358}"/>
              </a:ext>
            </a:extLst>
          </p:cNvPr>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r>
              <a:rPr lang="en-US"/>
              <a:t>Click to edit Master subtitle style</a:t>
            </a:r>
          </a:p>
        </p:txBody>
      </p:sp>
      <p:sp>
        <p:nvSpPr>
          <p:cNvPr id="12" name="Rectangle 11">
            <a:extLst>
              <a:ext uri="{FF2B5EF4-FFF2-40B4-BE49-F238E27FC236}">
                <a16:creationId xmlns:a16="http://schemas.microsoft.com/office/drawing/2014/main" id="{8C44C7D1-64DD-4C67-8D4D-8B2063F76273}"/>
              </a:ext>
            </a:extLst>
          </p:cNvPr>
          <p:cNvSpPr/>
          <p:nvPr userDrawn="1"/>
        </p:nvSpPr>
        <p:spPr bwMode="auto">
          <a:xfrm>
            <a:off x="533400" y="1447800"/>
            <a:ext cx="11201400" cy="304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4" name="Title 1">
            <a:extLst>
              <a:ext uri="{FF2B5EF4-FFF2-40B4-BE49-F238E27FC236}">
                <a16:creationId xmlns:a16="http://schemas.microsoft.com/office/drawing/2014/main" id="{2B57D4C4-F597-4815-924B-A909A07AA888}"/>
              </a:ext>
            </a:extLst>
          </p:cNvPr>
          <p:cNvSpPr>
            <a:spLocks noGrp="1"/>
          </p:cNvSpPr>
          <p:nvPr>
            <p:ph type="title"/>
          </p:nvPr>
        </p:nvSpPr>
        <p:spPr>
          <a:xfrm>
            <a:off x="1295400" y="836712"/>
            <a:ext cx="9601200" cy="2592288"/>
          </a:xfrm>
        </p:spPr>
        <p:txBody>
          <a:bodyPr/>
          <a:lstStyle>
            <a:lvl1pPr algn="ctr">
              <a:defRPr sz="5600"/>
            </a:lvl1pPr>
          </a:lstStyle>
          <a:p>
            <a:r>
              <a:rPr lang="en-US" dirty="0"/>
              <a:t>Click to edit Master title style</a:t>
            </a:r>
            <a:endParaRPr lang="en-CA" dirty="0"/>
          </a:p>
        </p:txBody>
      </p:sp>
      <p:pic>
        <p:nvPicPr>
          <p:cNvPr id="17" name="Picture 16" descr="Creative Commons Licence">
            <a:extLst>
              <a:ext uri="{FF2B5EF4-FFF2-40B4-BE49-F238E27FC236}">
                <a16:creationId xmlns:a16="http://schemas.microsoft.com/office/drawing/2014/main" id="{B1E515C6-DB20-46BD-B85F-438A2B883CE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9693" y="6209251"/>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0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0279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6" name="Picture 13" descr="HL7 International Logo">
            <a:extLst>
              <a:ext uri="{FF2B5EF4-FFF2-40B4-BE49-F238E27FC236}">
                <a16:creationId xmlns:a16="http://schemas.microsoft.com/office/drawing/2014/main" id="{45E51267-D0F0-4088-B771-658151DCBDF2}"/>
              </a:ext>
            </a:extLst>
          </p:cNvPr>
          <p:cNvPicPr>
            <a:picLocks noChangeAspect="1" noChangeArrowheads="1"/>
          </p:cNvPicPr>
          <p:nvPr userDrawn="1"/>
        </p:nvPicPr>
        <p:blipFill>
          <a:blip r:embed="rId2" cstate="print"/>
          <a:srcRect/>
          <a:stretch>
            <a:fillRect/>
          </a:stretch>
        </p:blipFill>
        <p:spPr bwMode="auto">
          <a:xfrm>
            <a:off x="362712" y="285498"/>
            <a:ext cx="1161288" cy="1194972"/>
          </a:xfrm>
          <a:prstGeom prst="rect">
            <a:avLst/>
          </a:prstGeom>
          <a:noFill/>
        </p:spPr>
      </p:pic>
      <p:sp>
        <p:nvSpPr>
          <p:cNvPr id="7" name="Rectangle 16">
            <a:extLst>
              <a:ext uri="{FF2B5EF4-FFF2-40B4-BE49-F238E27FC236}">
                <a16:creationId xmlns:a16="http://schemas.microsoft.com/office/drawing/2014/main" id="{FBA16F3D-AACA-46ED-825C-83C58C69F444}"/>
              </a:ext>
            </a:extLst>
          </p:cNvPr>
          <p:cNvSpPr>
            <a:spLocks noGrp="1" noChangeArrowheads="1"/>
          </p:cNvSpPr>
          <p:nvPr>
            <p:ph type="dt" sz="half" idx="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8" name="Slide Number Placeholder 3">
            <a:extLst>
              <a:ext uri="{FF2B5EF4-FFF2-40B4-BE49-F238E27FC236}">
                <a16:creationId xmlns:a16="http://schemas.microsoft.com/office/drawing/2014/main" id="{503BEF7E-6B0B-4779-997C-5263692E8F72}"/>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16">
            <a:extLst>
              <a:ext uri="{FF2B5EF4-FFF2-40B4-BE49-F238E27FC236}">
                <a16:creationId xmlns:a16="http://schemas.microsoft.com/office/drawing/2014/main" id="{440559B8-B05C-4725-BB2B-AF8014A46B7F}"/>
              </a:ext>
            </a:extLst>
          </p:cNvPr>
          <p:cNvSpPr>
            <a:spLocks noGrp="1" noChangeArrowheads="1"/>
          </p:cNvSpPr>
          <p:nvPr>
            <p:ph type="dt" sz="half" idx="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7" name="Slide Number Placeholder 3">
            <a:extLst>
              <a:ext uri="{FF2B5EF4-FFF2-40B4-BE49-F238E27FC236}">
                <a16:creationId xmlns:a16="http://schemas.microsoft.com/office/drawing/2014/main" id="{F1BA7175-A5A5-4B44-B075-A40328ED8F34}"/>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A70D3640-D561-4ACB-AD03-050588672686}"/>
              </a:ext>
            </a:extLst>
          </p:cNvPr>
          <p:cNvSpPr>
            <a:spLocks noGrp="1" noChangeArrowheads="1"/>
          </p:cNvSpPr>
          <p:nvPr>
            <p:ph type="dt" sz="half" idx="1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8" name="Slide Number Placeholder 3">
            <a:extLst>
              <a:ext uri="{FF2B5EF4-FFF2-40B4-BE49-F238E27FC236}">
                <a16:creationId xmlns:a16="http://schemas.microsoft.com/office/drawing/2014/main" id="{297506B1-81DE-4847-9689-5406526A5F96}"/>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16">
            <a:extLst>
              <a:ext uri="{FF2B5EF4-FFF2-40B4-BE49-F238E27FC236}">
                <a16:creationId xmlns:a16="http://schemas.microsoft.com/office/drawing/2014/main" id="{E9CCF5FC-CC37-4A8C-862C-8147F27C06DA}"/>
              </a:ext>
            </a:extLst>
          </p:cNvPr>
          <p:cNvSpPr>
            <a:spLocks noGrp="1" noChangeArrowheads="1"/>
          </p:cNvSpPr>
          <p:nvPr>
            <p:ph type="dt" sz="half" idx="1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10" name="Slide Number Placeholder 3">
            <a:extLst>
              <a:ext uri="{FF2B5EF4-FFF2-40B4-BE49-F238E27FC236}">
                <a16:creationId xmlns:a16="http://schemas.microsoft.com/office/drawing/2014/main" id="{B11885A3-355E-4895-963B-45D120381895}"/>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
        <p:nvSpPr>
          <p:cNvPr id="11" name="Title 1">
            <a:extLst>
              <a:ext uri="{FF2B5EF4-FFF2-40B4-BE49-F238E27FC236}">
                <a16:creationId xmlns:a16="http://schemas.microsoft.com/office/drawing/2014/main" id="{2EF38651-0427-48E3-AAC4-5E64384A1070}"/>
              </a:ext>
            </a:extLst>
          </p:cNvPr>
          <p:cNvSpPr>
            <a:spLocks noGrp="1"/>
          </p:cNvSpPr>
          <p:nvPr>
            <p:ph type="title"/>
          </p:nvPr>
        </p:nvSpPr>
        <p:spPr>
          <a:xfrm>
            <a:off x="508001" y="473075"/>
            <a:ext cx="9329038" cy="822325"/>
          </a:xfrm>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16">
            <a:extLst>
              <a:ext uri="{FF2B5EF4-FFF2-40B4-BE49-F238E27FC236}">
                <a16:creationId xmlns:a16="http://schemas.microsoft.com/office/drawing/2014/main" id="{F151D98D-DB24-4069-88A1-6D7B995FCA73}"/>
              </a:ext>
            </a:extLst>
          </p:cNvPr>
          <p:cNvSpPr>
            <a:spLocks noGrp="1" noChangeArrowheads="1"/>
          </p:cNvSpPr>
          <p:nvPr>
            <p:ph type="dt" sz="half" idx="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6" name="Slide Number Placeholder 3">
            <a:extLst>
              <a:ext uri="{FF2B5EF4-FFF2-40B4-BE49-F238E27FC236}">
                <a16:creationId xmlns:a16="http://schemas.microsoft.com/office/drawing/2014/main" id="{E8B68671-7B40-4B52-86FA-BAC7978BA7C1}"/>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BC4CC-B8B8-4C5B-8245-D59E9C48FD8C}"/>
              </a:ext>
            </a:extLst>
          </p:cNvPr>
          <p:cNvSpPr/>
          <p:nvPr userDrawn="1"/>
        </p:nvSpPr>
        <p:spPr bwMode="auto">
          <a:xfrm>
            <a:off x="533400" y="304800"/>
            <a:ext cx="112776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5" name="Rectangle 16">
            <a:extLst>
              <a:ext uri="{FF2B5EF4-FFF2-40B4-BE49-F238E27FC236}">
                <a16:creationId xmlns:a16="http://schemas.microsoft.com/office/drawing/2014/main" id="{45EEB214-0B45-4190-BD70-FCD1946DD2ED}"/>
              </a:ext>
            </a:extLst>
          </p:cNvPr>
          <p:cNvSpPr>
            <a:spLocks noGrp="1" noChangeArrowheads="1"/>
          </p:cNvSpPr>
          <p:nvPr>
            <p:ph type="dt" sz="half" idx="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6" name="Slide Number Placeholder 3">
            <a:extLst>
              <a:ext uri="{FF2B5EF4-FFF2-40B4-BE49-F238E27FC236}">
                <a16:creationId xmlns:a16="http://schemas.microsoft.com/office/drawing/2014/main" id="{8968297F-9291-4F81-BFD1-F0B46D2853AD}"/>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457999-65D6-4B06-9ECD-16C2FB588E8D}"/>
              </a:ext>
            </a:extLst>
          </p:cNvPr>
          <p:cNvSpPr/>
          <p:nvPr userDrawn="1"/>
        </p:nvSpPr>
        <p:spPr bwMode="auto">
          <a:xfrm>
            <a:off x="533400" y="304800"/>
            <a:ext cx="112776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16">
            <a:extLst>
              <a:ext uri="{FF2B5EF4-FFF2-40B4-BE49-F238E27FC236}">
                <a16:creationId xmlns:a16="http://schemas.microsoft.com/office/drawing/2014/main" id="{D8456BC5-2420-4AEE-82A2-BF2DF966829D}"/>
              </a:ext>
            </a:extLst>
          </p:cNvPr>
          <p:cNvSpPr>
            <a:spLocks noGrp="1" noChangeArrowheads="1"/>
          </p:cNvSpPr>
          <p:nvPr>
            <p:ph type="dt" sz="half" idx="1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9" name="Slide Number Placeholder 3">
            <a:extLst>
              <a:ext uri="{FF2B5EF4-FFF2-40B4-BE49-F238E27FC236}">
                <a16:creationId xmlns:a16="http://schemas.microsoft.com/office/drawing/2014/main" id="{0294EACC-5A74-4301-BFFE-9077DEAC013B}"/>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DE5FCA-C33A-43D1-BAD8-64A3B36227D6}"/>
              </a:ext>
            </a:extLst>
          </p:cNvPr>
          <p:cNvSpPr/>
          <p:nvPr userDrawn="1"/>
        </p:nvSpPr>
        <p:spPr bwMode="auto">
          <a:xfrm>
            <a:off x="533400" y="304800"/>
            <a:ext cx="112776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16">
            <a:extLst>
              <a:ext uri="{FF2B5EF4-FFF2-40B4-BE49-F238E27FC236}">
                <a16:creationId xmlns:a16="http://schemas.microsoft.com/office/drawing/2014/main" id="{C9EE21EE-95BF-4D45-AB59-99A101F0253C}"/>
              </a:ext>
            </a:extLst>
          </p:cNvPr>
          <p:cNvSpPr>
            <a:spLocks noGrp="1" noChangeArrowheads="1"/>
          </p:cNvSpPr>
          <p:nvPr>
            <p:ph type="dt" sz="half" idx="1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9" name="Slide Number Placeholder 3">
            <a:extLst>
              <a:ext uri="{FF2B5EF4-FFF2-40B4-BE49-F238E27FC236}">
                <a16:creationId xmlns:a16="http://schemas.microsoft.com/office/drawing/2014/main" id="{39A1B694-7B20-4356-A0A9-D217A8418C8F}"/>
              </a:ext>
            </a:extLst>
          </p:cNvPr>
          <p:cNvSpPr>
            <a:spLocks noGrp="1"/>
          </p:cNvSpPr>
          <p:nvPr>
            <p:ph type="sldNum" sz="quarter" idx="11"/>
          </p:nvPr>
        </p:nvSpPr>
        <p:spPr>
          <a:xfrm>
            <a:off x="5791200" y="6629400"/>
            <a:ext cx="711200" cy="228600"/>
          </a:xfrm>
        </p:spPr>
        <p:txBody>
          <a:bodyPr/>
          <a:lstStyle/>
          <a:p>
            <a:fld id="{DD8FDF0E-2772-4D89-9F72-F3CB15D8B8A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08001" y="473075"/>
            <a:ext cx="9329038"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2775" name="Rectangle 7"/>
          <p:cNvSpPr>
            <a:spLocks noGrp="1" noChangeArrowheads="1"/>
          </p:cNvSpPr>
          <p:nvPr>
            <p:ph type="body" idx="1"/>
          </p:nvPr>
        </p:nvSpPr>
        <p:spPr bwMode="auto">
          <a:xfrm>
            <a:off x="508000" y="1828800"/>
            <a:ext cx="11176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781" name="Rectangle 13"/>
          <p:cNvSpPr>
            <a:spLocks noChangeArrowheads="1"/>
          </p:cNvSpPr>
          <p:nvPr userDrawn="1"/>
        </p:nvSpPr>
        <p:spPr bwMode="auto">
          <a:xfrm>
            <a:off x="304800" y="6629401"/>
            <a:ext cx="5892800" cy="276225"/>
          </a:xfrm>
          <a:prstGeom prst="rect">
            <a:avLst/>
          </a:prstGeom>
          <a:noFill/>
          <a:ln w="9525">
            <a:noFill/>
            <a:miter lim="800000"/>
            <a:headEnd/>
            <a:tailEnd/>
          </a:ln>
          <a:effectLst/>
        </p:spPr>
        <p:txBody>
          <a:bodyPr>
            <a:spAutoFit/>
          </a:bodyPr>
          <a:lstStyle/>
          <a:p>
            <a:r>
              <a:rPr lang="en-US" sz="600" b="1" dirty="0"/>
              <a:t>© 2018 Health Level Seven ® International. All Rights Reserved. </a:t>
            </a:r>
          </a:p>
          <a:p>
            <a:r>
              <a:rPr lang="en-US" sz="600" b="1" dirty="0"/>
              <a:t>HL7, Health Level Seven, FHIR and the FHIR flame logo are registered trademarks of Health Level Seven International. Reg. U.S. TM Office.</a:t>
            </a:r>
          </a:p>
        </p:txBody>
      </p:sp>
      <p:pic>
        <p:nvPicPr>
          <p:cNvPr id="32783" name="Picture 15" descr="HL7 International Logo"/>
          <p:cNvPicPr>
            <a:picLocks noChangeAspect="1" noChangeArrowheads="1"/>
          </p:cNvPicPr>
          <p:nvPr userDrawn="1"/>
        </p:nvPicPr>
        <p:blipFill>
          <a:blip r:embed="rId12" cstate="print"/>
          <a:srcRect/>
          <a:stretch>
            <a:fillRect/>
          </a:stretch>
        </p:blipFill>
        <p:spPr bwMode="auto">
          <a:xfrm>
            <a:off x="101601" y="6629400"/>
            <a:ext cx="220675" cy="227076"/>
          </a:xfrm>
          <a:prstGeom prst="rect">
            <a:avLst/>
          </a:prstGeom>
          <a:noFill/>
        </p:spPr>
      </p:pic>
      <p:sp>
        <p:nvSpPr>
          <p:cNvPr id="32784" name="Rectangle 16"/>
          <p:cNvSpPr>
            <a:spLocks noGrp="1" noChangeArrowheads="1"/>
          </p:cNvSpPr>
          <p:nvPr>
            <p:ph type="dt" sz="half" idx="2"/>
          </p:nvPr>
        </p:nvSpPr>
        <p:spPr bwMode="auto">
          <a:xfrm>
            <a:off x="10769600" y="6629400"/>
            <a:ext cx="1117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600"/>
            </a:lvl1pPr>
          </a:lstStyle>
          <a:p>
            <a:fld id="{B0DA872C-6838-4325-B31E-2A36B74B53EE}" type="datetime1">
              <a:rPr lang="en-CA" smtClean="0"/>
              <a:pPr/>
              <a:t>2018-09-20</a:t>
            </a:fld>
            <a:endParaRPr lang="en-US" dirty="0"/>
          </a:p>
        </p:txBody>
      </p:sp>
      <p:sp>
        <p:nvSpPr>
          <p:cNvPr id="32786" name="Rectangle 18"/>
          <p:cNvSpPr>
            <a:spLocks noGrp="1" noChangeArrowheads="1"/>
          </p:cNvSpPr>
          <p:nvPr>
            <p:ph type="sldNum" sz="quarter" idx="4"/>
          </p:nvPr>
        </p:nvSpPr>
        <p:spPr bwMode="auto">
          <a:xfrm>
            <a:off x="5791200" y="6534150"/>
            <a:ext cx="7112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800"/>
            </a:lvl1pPr>
          </a:lstStyle>
          <a:p>
            <a:fld id="{DD8FDF0E-2772-4D89-9F72-F3CB15D8B8AB}" type="slidenum">
              <a:rPr lang="en-US" smtClean="0"/>
              <a:pPr/>
              <a:t>‹#›</a:t>
            </a:fld>
            <a:endParaRPr lang="en-US" dirty="0"/>
          </a:p>
        </p:txBody>
      </p:sp>
      <p:pic>
        <p:nvPicPr>
          <p:cNvPr id="13" name="Picture 12">
            <a:extLst>
              <a:ext uri="{FF2B5EF4-FFF2-40B4-BE49-F238E27FC236}">
                <a16:creationId xmlns:a16="http://schemas.microsoft.com/office/drawing/2014/main" id="{B7E06B55-15DA-4330-877C-A23F972B1215}"/>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27071" t="19101" r="26890" b="29814"/>
          <a:stretch/>
        </p:blipFill>
        <p:spPr>
          <a:xfrm>
            <a:off x="9837038" y="253314"/>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6" r:id="rId2"/>
    <p:sldLayoutId id="2147483675" r:id="rId3"/>
    <p:sldLayoutId id="2147483677" r:id="rId4"/>
    <p:sldLayoutId id="2147483678" r:id="rId5"/>
    <p:sldLayoutId id="2147483679" r:id="rId6"/>
    <p:sldLayoutId id="2147483680" r:id="rId7"/>
    <p:sldLayoutId id="2147483681" r:id="rId8"/>
    <p:sldLayoutId id="2147483682" r:id="rId9"/>
    <p:sldLayoutId id="2147483684" r:id="rId10"/>
  </p:sldLayoutIdLst>
  <p:hf hdr="0" ftr="0" dt="0"/>
  <p:txStyles>
    <p:titleStyle>
      <a:lvl1pPr algn="l" rtl="0" fontAlgn="base">
        <a:lnSpc>
          <a:spcPct val="80000"/>
        </a:lnSpc>
        <a:spcBef>
          <a:spcPct val="0"/>
        </a:spcBef>
        <a:spcAft>
          <a:spcPct val="0"/>
        </a:spcAft>
        <a:defRPr sz="4000">
          <a:solidFill>
            <a:schemeClr val="tx2"/>
          </a:solidFill>
          <a:latin typeface="+mj-lt"/>
          <a:ea typeface="+mj-ea"/>
          <a:cs typeface="+mj-cs"/>
        </a:defRPr>
      </a:lvl1pPr>
      <a:lvl2pPr algn="l" rtl="0" fontAlgn="base">
        <a:lnSpc>
          <a:spcPct val="80000"/>
        </a:lnSpc>
        <a:spcBef>
          <a:spcPct val="0"/>
        </a:spcBef>
        <a:spcAft>
          <a:spcPct val="0"/>
        </a:spcAft>
        <a:defRPr sz="4000">
          <a:solidFill>
            <a:schemeClr val="tx2"/>
          </a:solidFill>
          <a:latin typeface="Verdana" pitchFamily="34" charset="0"/>
        </a:defRPr>
      </a:lvl2pPr>
      <a:lvl3pPr algn="l" rtl="0" fontAlgn="base">
        <a:lnSpc>
          <a:spcPct val="80000"/>
        </a:lnSpc>
        <a:spcBef>
          <a:spcPct val="0"/>
        </a:spcBef>
        <a:spcAft>
          <a:spcPct val="0"/>
        </a:spcAft>
        <a:defRPr sz="4000">
          <a:solidFill>
            <a:schemeClr val="tx2"/>
          </a:solidFill>
          <a:latin typeface="Verdana" pitchFamily="34" charset="0"/>
        </a:defRPr>
      </a:lvl3pPr>
      <a:lvl4pPr algn="l" rtl="0" fontAlgn="base">
        <a:lnSpc>
          <a:spcPct val="80000"/>
        </a:lnSpc>
        <a:spcBef>
          <a:spcPct val="0"/>
        </a:spcBef>
        <a:spcAft>
          <a:spcPct val="0"/>
        </a:spcAft>
        <a:defRPr sz="4000">
          <a:solidFill>
            <a:schemeClr val="tx2"/>
          </a:solidFill>
          <a:latin typeface="Verdana" pitchFamily="34" charset="0"/>
        </a:defRPr>
      </a:lvl4pPr>
      <a:lvl5pPr algn="l" rtl="0" fontAlgn="base">
        <a:lnSpc>
          <a:spcPct val="80000"/>
        </a:lnSpc>
        <a:spcBef>
          <a:spcPct val="0"/>
        </a:spcBef>
        <a:spcAft>
          <a:spcPct val="0"/>
        </a:spcAft>
        <a:defRPr sz="4000">
          <a:solidFill>
            <a:schemeClr val="tx2"/>
          </a:solidFill>
          <a:latin typeface="Verdana" pitchFamily="34" charset="0"/>
        </a:defRPr>
      </a:lvl5pPr>
      <a:lvl6pPr marL="457200" algn="l" rtl="0" fontAlgn="base">
        <a:lnSpc>
          <a:spcPct val="80000"/>
        </a:lnSpc>
        <a:spcBef>
          <a:spcPct val="0"/>
        </a:spcBef>
        <a:spcAft>
          <a:spcPct val="0"/>
        </a:spcAft>
        <a:defRPr sz="4000">
          <a:solidFill>
            <a:schemeClr val="tx2"/>
          </a:solidFill>
          <a:latin typeface="Verdana" pitchFamily="34" charset="0"/>
        </a:defRPr>
      </a:lvl6pPr>
      <a:lvl7pPr marL="914400" algn="l" rtl="0" fontAlgn="base">
        <a:lnSpc>
          <a:spcPct val="80000"/>
        </a:lnSpc>
        <a:spcBef>
          <a:spcPct val="0"/>
        </a:spcBef>
        <a:spcAft>
          <a:spcPct val="0"/>
        </a:spcAft>
        <a:defRPr sz="4000">
          <a:solidFill>
            <a:schemeClr val="tx2"/>
          </a:solidFill>
          <a:latin typeface="Verdana" pitchFamily="34" charset="0"/>
        </a:defRPr>
      </a:lvl7pPr>
      <a:lvl8pPr marL="1371600" algn="l" rtl="0" fontAlgn="base">
        <a:lnSpc>
          <a:spcPct val="80000"/>
        </a:lnSpc>
        <a:spcBef>
          <a:spcPct val="0"/>
        </a:spcBef>
        <a:spcAft>
          <a:spcPct val="0"/>
        </a:spcAft>
        <a:defRPr sz="4000">
          <a:solidFill>
            <a:schemeClr val="tx2"/>
          </a:solidFill>
          <a:latin typeface="Verdana" pitchFamily="34" charset="0"/>
        </a:defRPr>
      </a:lvl8pPr>
      <a:lvl9pPr marL="1828800" algn="l" rtl="0" fontAlgn="base">
        <a:lnSpc>
          <a:spcPct val="80000"/>
        </a:lnSpc>
        <a:spcBef>
          <a:spcPct val="0"/>
        </a:spcBef>
        <a:spcAft>
          <a:spcPct val="0"/>
        </a:spcAft>
        <a:defRPr sz="4000">
          <a:solidFill>
            <a:schemeClr val="tx2"/>
          </a:solidFill>
          <a:latin typeface="Verdana" pitchFamily="34" charset="0"/>
        </a:defRPr>
      </a:lvl9pPr>
    </p:titleStyle>
    <p:body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folHlink"/>
        </a:buClr>
        <a:buChar char="•"/>
        <a:defRPr sz="2000">
          <a:solidFill>
            <a:schemeClr val="tx1"/>
          </a:solidFill>
          <a:latin typeface="+mn-lt"/>
        </a:defRPr>
      </a:lvl4pPr>
      <a:lvl5pPr marL="20574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05.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1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www.fhir.org/" TargetMode="External"/><Relationship Id="rId7" Type="http://schemas.openxmlformats.org/officeDocument/2006/relationships/hyperlink" Target="http://www.hl7.org/" TargetMode="External"/><Relationship Id="rId12"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hyperlink" Target="http://www.gefyra.de/" TargetMode="External"/><Relationship Id="rId5" Type="http://schemas.openxmlformats.org/officeDocument/2006/relationships/hyperlink" Target="http://www.hl7.nl/" TargetMode="Externa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hyperlink" Target="https://fire.ly/"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raw/master/presentations/2018-07%20Webinars/FHIR%20for%20Architect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example.org/fhir/Status"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healthlevelseven.desk.com/" TargetMode="External"/><Relationship Id="rId2" Type="http://schemas.openxmlformats.org/officeDocument/2006/relationships/hyperlink" Target="http://hl7.org/fhir/comparison.html"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Designing and Architecting FHIR Solutions</a:t>
            </a:r>
            <a:endParaRPr lang="en-US" noProof="0" dirty="0"/>
          </a:p>
        </p:txBody>
      </p:sp>
      <p:sp>
        <p:nvSpPr>
          <p:cNvPr id="5" name="Subtitle 2"/>
          <p:cNvSpPr txBox="1">
            <a:spLocks/>
          </p:cNvSpPr>
          <p:nvPr/>
        </p:nvSpPr>
        <p:spPr bwMode="auto">
          <a:xfrm>
            <a:off x="2997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Lloyd McKenzie</a:t>
            </a:r>
          </a:p>
          <a:p>
            <a:r>
              <a:rPr lang="en-AU" kern="0" dirty="0"/>
              <a:t>Oct. 2, 2018</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Resource URLs</a:t>
            </a:r>
          </a:p>
        </p:txBody>
      </p:sp>
      <p:graphicFrame>
        <p:nvGraphicFramePr>
          <p:cNvPr id="7" name="Content Placeholder 6"/>
          <p:cNvGraphicFramePr>
            <a:graphicFrameLocks noGrp="1"/>
          </p:cNvGraphicFramePr>
          <p:nvPr>
            <p:ph sz="quarter" idx="1"/>
            <p:extLst/>
          </p:nvPr>
        </p:nvGraphicFramePr>
        <p:xfrm>
          <a:off x="1847527" y="1700810"/>
          <a:ext cx="8352930" cy="4089525"/>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579120">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2232390786"/>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r>
                        <a:rPr kumimoji="0" lang="en-AU" sz="1600" b="1" kern="1200" baseline="0" dirty="0">
                          <a:solidFill>
                            <a:schemeClr val="tx1"/>
                          </a:solidFill>
                          <a:latin typeface="Franklin Gothic Book" charset="0"/>
                          <a:ea typeface="ＭＳ Ｐゴシック" charset="-128"/>
                          <a:cs typeface="ＭＳ Ｐゴシック" charset="-128"/>
                        </a:rPr>
                        <a:t> </a:t>
                      </a:r>
                      <a:r>
                        <a:rPr kumimoji="0" lang="en-AU" sz="1600" b="1" kern="1200" dirty="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669242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Estimating</a:t>
            </a:r>
          </a:p>
        </p:txBody>
      </p:sp>
      <p:sp>
        <p:nvSpPr>
          <p:cNvPr id="3" name="Content Placeholder 2"/>
          <p:cNvSpPr>
            <a:spLocks noGrp="1"/>
          </p:cNvSpPr>
          <p:nvPr>
            <p:ph idx="1"/>
          </p:nvPr>
        </p:nvSpPr>
        <p:spPr/>
        <p:txBody>
          <a:bodyPr/>
          <a:lstStyle/>
          <a:p>
            <a:pPr lvl="0"/>
            <a:r>
              <a:rPr lang="en-US" sz="2800" dirty="0"/>
              <a:t>How much will implementing a FHIR solution cost?</a:t>
            </a:r>
          </a:p>
          <a:p>
            <a:pPr lvl="1"/>
            <a:r>
              <a:rPr lang="en-US" sz="2400" dirty="0"/>
              <a:t>Considerations</a:t>
            </a:r>
          </a:p>
          <a:p>
            <a:pPr lvl="2"/>
            <a:r>
              <a:rPr lang="en-US" sz="2000" dirty="0"/>
              <a:t>Reference implementations help</a:t>
            </a:r>
          </a:p>
          <a:p>
            <a:pPr lvl="2"/>
            <a:r>
              <a:rPr lang="en-US" sz="2000" dirty="0"/>
              <a:t>Learning curve is lower</a:t>
            </a:r>
          </a:p>
          <a:p>
            <a:pPr lvl="3"/>
            <a:r>
              <a:rPr lang="en-US" sz="1800" dirty="0"/>
              <a:t>Still a curve if unfamiliar with XML / JSON / REST</a:t>
            </a:r>
          </a:p>
          <a:p>
            <a:pPr lvl="2"/>
            <a:r>
              <a:rPr lang="en-US" sz="2000" dirty="0"/>
              <a:t>Faster to “drive by” interoperability</a:t>
            </a:r>
          </a:p>
          <a:p>
            <a:pPr lvl="2"/>
            <a:r>
              <a:rPr lang="en-US" sz="2000" dirty="0"/>
              <a:t>Can’t speed consensus</a:t>
            </a:r>
          </a:p>
          <a:p>
            <a:pPr lvl="2"/>
            <a:r>
              <a:rPr lang="en-US" sz="2000" dirty="0"/>
              <a:t>Tools to help with mapping to internal codes and structures, still takes time</a:t>
            </a:r>
          </a:p>
          <a:p>
            <a:pPr lvl="2"/>
            <a:r>
              <a:rPr lang="en-US" sz="2000" dirty="0"/>
              <a:t>Anecdotal is “faster” to “significantly faster” to implement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100</a:t>
            </a:fld>
            <a:endParaRPr lang="en-CA"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4233" y="2420889"/>
            <a:ext cx="2744787"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05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Skill requirements</a:t>
            </a:r>
          </a:p>
        </p:txBody>
      </p:sp>
      <p:sp>
        <p:nvSpPr>
          <p:cNvPr id="3" name="Content Placeholder 2"/>
          <p:cNvSpPr>
            <a:spLocks noGrp="1"/>
          </p:cNvSpPr>
          <p:nvPr>
            <p:ph idx="1"/>
          </p:nvPr>
        </p:nvSpPr>
        <p:spPr/>
        <p:txBody>
          <a:bodyPr/>
          <a:lstStyle/>
          <a:p>
            <a:pPr lvl="0"/>
            <a:r>
              <a:rPr lang="en-US" noProof="0" dirty="0"/>
              <a:t>To implement a FHIR solution, you’ll need:</a:t>
            </a:r>
          </a:p>
          <a:p>
            <a:pPr lvl="1"/>
            <a:r>
              <a:rPr lang="en-US" noProof="0" dirty="0"/>
              <a:t>Knowledge of XML and/or JSON</a:t>
            </a:r>
          </a:p>
          <a:p>
            <a:pPr lvl="1"/>
            <a:r>
              <a:rPr lang="en-US" noProof="0" dirty="0"/>
              <a:t>Some degree of familiarity with HTTP (assuming REST)</a:t>
            </a:r>
          </a:p>
          <a:p>
            <a:pPr lvl="1"/>
            <a:r>
              <a:rPr lang="en-US" noProof="0" dirty="0"/>
              <a:t>Likely someone knowledgeable in HTTP security and possibly OAuth</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18628942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endParaRPr lang="en-CA" dirty="0"/>
          </a:p>
        </p:txBody>
      </p:sp>
      <p:sp>
        <p:nvSpPr>
          <p:cNvPr id="3" name="Content Placeholder 2"/>
          <p:cNvSpPr>
            <a:spLocks noGrp="1"/>
          </p:cNvSpPr>
          <p:nvPr>
            <p:ph idx="1"/>
          </p:nvPr>
        </p:nvSpPr>
        <p:spPr/>
        <p:txBody>
          <a:bodyPr/>
          <a:lstStyle/>
          <a:p>
            <a:pPr lvl="0"/>
            <a:r>
              <a:rPr lang="en-US" noProof="0" dirty="0"/>
              <a:t>What’s giving you pain now?</a:t>
            </a:r>
          </a:p>
          <a:p>
            <a:pPr lvl="0"/>
            <a:r>
              <a:rPr lang="en-US" noProof="0" dirty="0"/>
              <a:t>How could FHIR address those pain points?</a:t>
            </a:r>
          </a:p>
          <a:p>
            <a:pPr lvl="0"/>
            <a:r>
              <a:rPr lang="en-US" noProof="0" dirty="0"/>
              <a:t>What worries you about using FHIR?</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102</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7929" y="4077072"/>
            <a:ext cx="1382349" cy="207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266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73075"/>
            <a:ext cx="9329038" cy="822325"/>
          </a:xfrm>
        </p:spPr>
        <p:txBody>
          <a:bodyPr/>
          <a:lstStyle/>
          <a:p>
            <a:pPr lvl="0"/>
            <a:r>
              <a:rPr lang="en-US" noProof="0" dirty="0"/>
              <a:t>Time-points </a:t>
            </a:r>
            <a:r>
              <a:rPr lang="en-US" noProof="0"/>
              <a:t>for re-evaluation</a:t>
            </a:r>
            <a:endParaRPr lang="en-US" noProof="0" dirty="0"/>
          </a:p>
        </p:txBody>
      </p:sp>
      <p:sp>
        <p:nvSpPr>
          <p:cNvPr id="3" name="Content Placeholder 2"/>
          <p:cNvSpPr>
            <a:spLocks noGrp="1"/>
          </p:cNvSpPr>
          <p:nvPr>
            <p:ph idx="1"/>
          </p:nvPr>
        </p:nvSpPr>
        <p:spPr/>
        <p:txBody>
          <a:bodyPr/>
          <a:lstStyle/>
          <a:p>
            <a:r>
              <a:rPr lang="en-US" dirty="0"/>
              <a:t>Q4 2018: FHIR R4 published </a:t>
            </a:r>
          </a:p>
          <a:p>
            <a:pPr lvl="1" indent="-342900"/>
            <a:r>
              <a:rPr lang="en-US" dirty="0"/>
              <a:t>with first normative content</a:t>
            </a:r>
          </a:p>
          <a:p>
            <a:r>
              <a:rPr lang="en-US" dirty="0"/>
              <a:t>Additional releases every 18-24 months</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103</a:t>
            </a:fld>
            <a:endParaRPr lang="en-CA" dirty="0"/>
          </a:p>
        </p:txBody>
      </p:sp>
      <p:pic>
        <p:nvPicPr>
          <p:cNvPr id="5" name="Picture 3" descr="C:\Users\office\AppData\Local\Microsoft\Windows\Temporary Internet Files\Content.IE5\2B0EXTZ8\MC9002809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0482" y="4365104"/>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212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wiki.hl7.org/?title=FHIR</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104</a:t>
            </a:fld>
            <a:endParaRPr lang="en-CA" dirty="0"/>
          </a:p>
        </p:txBody>
      </p:sp>
      <p:pic>
        <p:nvPicPr>
          <p:cNvPr id="3" name="Picture 2"/>
          <p:cNvPicPr>
            <a:picLocks noChangeAspect="1"/>
          </p:cNvPicPr>
          <p:nvPr/>
        </p:nvPicPr>
        <p:blipFill>
          <a:blip r:embed="rId3"/>
          <a:stretch>
            <a:fillRect/>
          </a:stretch>
        </p:blipFill>
        <p:spPr>
          <a:xfrm>
            <a:off x="2033199" y="1657809"/>
            <a:ext cx="4257341" cy="4867536"/>
          </a:xfrm>
          <a:prstGeom prst="rect">
            <a:avLst/>
          </a:prstGeom>
        </p:spPr>
      </p:pic>
      <p:pic>
        <p:nvPicPr>
          <p:cNvPr id="5" name="Picture 4"/>
          <p:cNvPicPr>
            <a:picLocks noChangeAspect="1"/>
          </p:cNvPicPr>
          <p:nvPr/>
        </p:nvPicPr>
        <p:blipFill>
          <a:blip r:embed="rId4"/>
          <a:stretch>
            <a:fillRect/>
          </a:stretch>
        </p:blipFill>
        <p:spPr>
          <a:xfrm>
            <a:off x="6444310" y="1988841"/>
            <a:ext cx="3900162" cy="4536504"/>
          </a:xfrm>
          <a:prstGeom prst="rect">
            <a:avLst/>
          </a:prstGeom>
        </p:spPr>
      </p:pic>
    </p:spTree>
    <p:extLst>
      <p:ext uri="{BB962C8B-B14F-4D97-AF65-F5344CB8AC3E}">
        <p14:creationId xmlns:p14="http://schemas.microsoft.com/office/powerpoint/2010/main" val="2465958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 for </a:t>
            </a:r>
            <a:r>
              <a:rPr lang="en-US" b="1" noProof="0" dirty="0"/>
              <a:t>you</a:t>
            </a:r>
          </a:p>
        </p:txBody>
      </p:sp>
      <p:sp>
        <p:nvSpPr>
          <p:cNvPr id="3" name="Content Placeholder 2"/>
          <p:cNvSpPr>
            <a:spLocks noGrp="1"/>
          </p:cNvSpPr>
          <p:nvPr>
            <p:ph idx="1"/>
          </p:nvPr>
        </p:nvSpPr>
        <p:spPr/>
        <p:txBody>
          <a:bodyPr/>
          <a:lstStyle/>
          <a:p>
            <a:r>
              <a:rPr lang="en-US" sz="2400" dirty="0"/>
              <a:t>Attend other FHIR tutorials</a:t>
            </a:r>
          </a:p>
          <a:p>
            <a:pPr lvl="1"/>
            <a:r>
              <a:rPr lang="en-US" sz="1900" dirty="0"/>
              <a:t>Developers, Profiles, Deep Dive</a:t>
            </a:r>
          </a:p>
          <a:p>
            <a:r>
              <a:rPr lang="en-US" sz="2400" dirty="0"/>
              <a:t>Read the spec: </a:t>
            </a:r>
            <a:r>
              <a:rPr lang="en-US" sz="2400" dirty="0">
                <a:hlinkClick r:id="rId2"/>
              </a:rPr>
              <a:t>http://hl7.org/fhir</a:t>
            </a:r>
            <a:endParaRPr lang="en-US" sz="2400" dirty="0"/>
          </a:p>
          <a:p>
            <a:r>
              <a:rPr lang="en-US" sz="2400" dirty="0"/>
              <a:t>Join </a:t>
            </a:r>
            <a:r>
              <a:rPr lang="en-US" sz="2400" dirty="0">
                <a:hlinkClick r:id="rId3"/>
              </a:rPr>
              <a:t>http://chat.fhir.org</a:t>
            </a:r>
            <a:endParaRPr lang="en-US" sz="2400" dirty="0"/>
          </a:p>
          <a:p>
            <a:r>
              <a:rPr lang="en-US" sz="2400" dirty="0"/>
              <a:t>Follow #FHIR on Twitter</a:t>
            </a:r>
          </a:p>
          <a:p>
            <a:r>
              <a:rPr lang="en-US" sz="2400" dirty="0"/>
              <a:t>Shape the specification:</a:t>
            </a:r>
          </a:p>
          <a:p>
            <a:pPr lvl="1"/>
            <a:r>
              <a:rPr lang="en-US" sz="2000" dirty="0"/>
              <a:t>Join the FHIR track at this WGM</a:t>
            </a:r>
          </a:p>
          <a:p>
            <a:pPr lvl="1"/>
            <a:r>
              <a:rPr lang="en-US" sz="2000" dirty="0"/>
              <a:t>Feedback – chat, tracker, list server</a:t>
            </a:r>
          </a:p>
          <a:p>
            <a:pPr lvl="1"/>
            <a:r>
              <a:rPr lang="en-US" sz="2000" dirty="0"/>
              <a:t>Try implementing it</a:t>
            </a:r>
          </a:p>
          <a:p>
            <a:pPr lvl="1"/>
            <a:r>
              <a:rPr lang="en-US" sz="2000" dirty="0"/>
              <a:t>Come to a Connectathon!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105</a:t>
            </a:fld>
            <a:endParaRPr lang="en-CA" dirty="0"/>
          </a:p>
        </p:txBody>
      </p:sp>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669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dirty="0"/>
              <a:t>Attend a Working Group Meeting</a:t>
            </a:r>
          </a:p>
          <a:p>
            <a:pPr lvl="1"/>
            <a:r>
              <a:rPr lang="en-US" sz="1900" dirty="0"/>
              <a:t>Tutorials, </a:t>
            </a:r>
            <a:r>
              <a:rPr lang="en-US" sz="1900" b="1" dirty="0" err="1"/>
              <a:t>Connectathons</a:t>
            </a:r>
            <a:endParaRPr lang="en-US" sz="1900" dirty="0"/>
          </a:p>
          <a:p>
            <a:pPr lvl="1"/>
            <a:r>
              <a:rPr lang="en-US" sz="1900" dirty="0"/>
              <a:t>Jan. 11-18 San Antonio</a:t>
            </a:r>
          </a:p>
          <a:p>
            <a:pPr lvl="1"/>
            <a:r>
              <a:rPr lang="en-US" sz="1900" dirty="0"/>
              <a:t>May 2-11 Montreal</a:t>
            </a:r>
          </a:p>
          <a:p>
            <a:pPr lvl="1"/>
            <a:r>
              <a:rPr lang="en-US" sz="1900" dirty="0"/>
              <a:t>Sept. 13-20 Atlanta</a:t>
            </a:r>
          </a:p>
          <a:p>
            <a:r>
              <a:rPr lang="en-US" sz="2400" dirty="0"/>
              <a:t>FHIR Developer Days</a:t>
            </a:r>
          </a:p>
          <a:p>
            <a:pPr lvl="1"/>
            <a:r>
              <a:rPr lang="en-US" sz="1900" dirty="0"/>
              <a:t>Nov. 14-16 Amsterdam</a:t>
            </a:r>
          </a:p>
          <a:p>
            <a:r>
              <a:rPr lang="en-US" sz="2400" dirty="0"/>
              <a:t>FHIR Fundamentals</a:t>
            </a:r>
          </a:p>
          <a:p>
            <a:pPr lvl="1"/>
            <a:r>
              <a:rPr lang="en-US" sz="1900" dirty="0"/>
              <a:t>Nov. 1-29</a:t>
            </a:r>
          </a:p>
          <a:p>
            <a:r>
              <a:rPr lang="en-US" sz="2400" dirty="0"/>
              <a:t>Fall 2018 Intermediate Series – Oct 16-Nov. 8</a:t>
            </a:r>
          </a:p>
          <a:p>
            <a:r>
              <a:rPr lang="en-US" sz="2400" dirty="0"/>
              <a:t>Custom education available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106</a:t>
            </a:fld>
            <a:endParaRPr lang="en-CA" dirty="0"/>
          </a:p>
        </p:txBody>
      </p:sp>
      <p:pic>
        <p:nvPicPr>
          <p:cNvPr id="18434" name="Picture 2" descr="C:\Users\office\AppData\Local\Microsoft\Windows\Temporary Internet Files\Content.IE5\272C75AG\MP90042296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dirty="0"/>
          </a:p>
        </p:txBody>
      </p:sp>
      <p:sp>
        <p:nvSpPr>
          <p:cNvPr id="5" name="Title 4"/>
          <p:cNvSpPr>
            <a:spLocks noGrp="1"/>
          </p:cNvSpPr>
          <p:nvPr>
            <p:ph type="title"/>
          </p:nvPr>
        </p:nvSpPr>
        <p:spPr>
          <a:xfrm>
            <a:off x="1847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14-16, 2018 in Amsterdam</a:t>
            </a:r>
            <a:endParaRPr lang="en-CA" sz="2800" b="1" dirty="0">
              <a:solidFill>
                <a:schemeClr val="accent1"/>
              </a:solidFill>
            </a:endParaRPr>
          </a:p>
        </p:txBody>
      </p:sp>
      <p:sp>
        <p:nvSpPr>
          <p:cNvPr id="6" name="Text Placeholder 5"/>
          <p:cNvSpPr>
            <a:spLocks noGrp="1"/>
          </p:cNvSpPr>
          <p:nvPr>
            <p:ph type="body" idx="4294967295"/>
          </p:nvPr>
        </p:nvSpPr>
        <p:spPr>
          <a:xfrm>
            <a:off x="457200" y="1412570"/>
            <a:ext cx="11277599" cy="4104456"/>
          </a:xfrm>
        </p:spPr>
        <p:txBody>
          <a:bodyPr/>
          <a:lstStyle/>
          <a:p>
            <a:r>
              <a:rPr lang="en-US" sz="2400" dirty="0"/>
              <a:t>Education</a:t>
            </a:r>
          </a:p>
          <a:p>
            <a:pPr lvl="1"/>
            <a:r>
              <a:rPr lang="en-US" sz="2000" dirty="0"/>
              <a:t>48 speakers</a:t>
            </a:r>
          </a:p>
          <a:p>
            <a:pPr lvl="1"/>
            <a:r>
              <a:rPr lang="en-US" sz="2000" dirty="0"/>
              <a:t>60+ tutorials/presentations</a:t>
            </a:r>
          </a:p>
          <a:p>
            <a:pPr lvl="1"/>
            <a:r>
              <a:rPr lang="en-US" sz="2000" dirty="0"/>
              <a:t>5 tracks </a:t>
            </a:r>
            <a:r>
              <a:rPr lang="en-US" sz="1800" dirty="0"/>
              <a:t>+ startup &amp; student tracks</a:t>
            </a:r>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https://www.fhirdevdays.com/amsterdam</a:t>
            </a:r>
            <a:endParaRPr lang="en-CA" sz="3200" b="1" dirty="0">
              <a:solidFill>
                <a:schemeClr val="accent1"/>
              </a:solidFill>
            </a:endParaRPr>
          </a:p>
        </p:txBody>
      </p:sp>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3306" y="1916833"/>
            <a:ext cx="3993294" cy="266053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www.fhirdevdays.com/amsterdam/wp-content/uploads/sites/2/2018/01/7.png">
            <a:hlinkClick r:id="rId3"/>
            <a:extLst>
              <a:ext uri="{FF2B5EF4-FFF2-40B4-BE49-F238E27FC236}">
                <a16:creationId xmlns:a16="http://schemas.microsoft.com/office/drawing/2014/main" id="{68F45C95-D311-4ACC-A2F6-9F5FF9E05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075" y="5594475"/>
            <a:ext cx="19145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www.fhirdevdays.com/amsterdam/wp-content/uploads/sites/2/2018/01/6.png">
            <a:hlinkClick r:id="rId5"/>
            <a:extLst>
              <a:ext uri="{FF2B5EF4-FFF2-40B4-BE49-F238E27FC236}">
                <a16:creationId xmlns:a16="http://schemas.microsoft.com/office/drawing/2014/main" id="{AD94FFE0-2032-4C2C-829B-46717F4C9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1769" y="5594475"/>
            <a:ext cx="18954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www.fhirdevdays.com/amsterdam/wp-content/uploads/sites/2/2018/01/1-1.png">
            <a:hlinkClick r:id="rId7"/>
            <a:extLst>
              <a:ext uri="{FF2B5EF4-FFF2-40B4-BE49-F238E27FC236}">
                <a16:creationId xmlns:a16="http://schemas.microsoft.com/office/drawing/2014/main" id="{D68105BE-9651-438B-AEDD-1F1BCED9B5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594475"/>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fhirdevdays.com/amsterdam/wp-content/uploads/sites/2/2018/02/firely-gray_01.png">
            <a:hlinkClick r:id="rId9"/>
            <a:extLst>
              <a:ext uri="{FF2B5EF4-FFF2-40B4-BE49-F238E27FC236}">
                <a16:creationId xmlns:a16="http://schemas.microsoft.com/office/drawing/2014/main" id="{35012DE7-914F-40C4-B2C5-641FCB261E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3013" y="5589713"/>
            <a:ext cx="191452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www.fhirdevdays.com/amsterdam/wp-content/uploads/sites/2/2018/01/logo_gefyra.png">
            <a:hlinkClick r:id="rId11"/>
            <a:extLst>
              <a:ext uri="{FF2B5EF4-FFF2-40B4-BE49-F238E27FC236}">
                <a16:creationId xmlns:a16="http://schemas.microsoft.com/office/drawing/2014/main" id="{9F929552-87B9-4385-9519-2624564964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3307" y="5594475"/>
            <a:ext cx="1905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9147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a:buNone/>
            </a:pPr>
            <a:r>
              <a:rPr lang="en-AU" sz="2800" dirty="0">
                <a:hlinkClick r:id="rId2"/>
              </a:rPr>
              <a:t>http://hl7.org/fhir</a:t>
            </a:r>
            <a:r>
              <a:rPr lang="en-AU" sz="2800" dirty="0"/>
              <a:t>	    	   			</a:t>
            </a:r>
            <a:r>
              <a:rPr lang="en-AU" sz="2800" dirty="0">
                <a:hlinkClick r:id="rId3"/>
              </a:rPr>
              <a:t>lmckenzie@gevityinc.com</a:t>
            </a:r>
            <a:r>
              <a:rPr lang="en-AU" sz="2800" dirty="0"/>
              <a:t>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108</a:t>
            </a:fld>
            <a:endParaRPr lang="en-CA" dirty="0"/>
          </a:p>
        </p:txBody>
      </p:sp>
      <p:pic>
        <p:nvPicPr>
          <p:cNvPr id="19458" name="Picture 2" descr="C:\Users\office\AppData\Local\Microsoft\Windows\Temporary Internet Files\Content.IE5\2B0EXTZ8\MC9004315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8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operations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a:t>
            </a:fld>
            <a:endParaRPr lang="en-CA" dirty="0"/>
          </a:p>
        </p:txBody>
      </p:sp>
      <p:pic>
        <p:nvPicPr>
          <p:cNvPr id="3" name="Picture 2"/>
          <p:cNvPicPr>
            <a:picLocks noChangeAspect="1"/>
          </p:cNvPicPr>
          <p:nvPr/>
        </p:nvPicPr>
        <p:blipFill>
          <a:blip r:embed="rId3"/>
          <a:stretch>
            <a:fillRect/>
          </a:stretch>
        </p:blipFill>
        <p:spPr>
          <a:xfrm>
            <a:off x="1963966" y="1611383"/>
            <a:ext cx="8308498" cy="4176464"/>
          </a:xfrm>
          <a:prstGeom prst="rect">
            <a:avLst/>
          </a:prstGeom>
        </p:spPr>
      </p:pic>
    </p:spTree>
    <p:extLst>
      <p:ext uri="{BB962C8B-B14F-4D97-AF65-F5344CB8AC3E}">
        <p14:creationId xmlns:p14="http://schemas.microsoft.com/office/powerpoint/2010/main" val="188167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REST?</a:t>
            </a:r>
          </a:p>
        </p:txBody>
      </p:sp>
      <p:sp>
        <p:nvSpPr>
          <p:cNvPr id="3" name="Content Placeholder 2"/>
          <p:cNvSpPr>
            <a:spLocks noGrp="1"/>
          </p:cNvSpPr>
          <p:nvPr>
            <p:ph idx="1"/>
          </p:nvPr>
        </p:nvSpPr>
        <p:spPr/>
        <p:txBody>
          <a:bodyPr/>
          <a:lstStyle/>
          <a:p>
            <a:r>
              <a:rPr lang="en-US" noProof="0" dirty="0"/>
              <a:t>Want low coupling between systems</a:t>
            </a:r>
          </a:p>
          <a:p>
            <a:pPr lvl="1"/>
            <a:r>
              <a:rPr lang="en-US" noProof="0" dirty="0"/>
              <a:t>In theory, very little up-front negotiation required</a:t>
            </a:r>
          </a:p>
          <a:p>
            <a:r>
              <a:rPr lang="en-US" noProof="0" dirty="0"/>
              <a:t>Small, light-weight exchanges</a:t>
            </a:r>
          </a:p>
          <a:p>
            <a:r>
              <a:rPr lang="en-US" noProof="0" dirty="0"/>
              <a:t>Focus is CRUD operations</a:t>
            </a:r>
          </a:p>
          <a:p>
            <a:pPr lvl="1"/>
            <a:r>
              <a:rPr lang="en-US" noProof="0" dirty="0"/>
              <a:t>Also for publish/subscribe</a:t>
            </a:r>
          </a:p>
          <a:p>
            <a:r>
              <a:rPr lang="en-US" noProof="0" dirty="0"/>
              <a:t>Client-driven client-server orchestration</a:t>
            </a:r>
          </a:p>
          <a:p>
            <a:r>
              <a:rPr lang="en-US" noProof="0" dirty="0"/>
              <a:t>Server endpoint has fixed location</a:t>
            </a:r>
          </a:p>
          <a:p>
            <a:r>
              <a:rPr lang="en-US" noProof="0" dirty="0"/>
              <a:t>Well-suited for Mobile, PHR, Registries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12</a:t>
            </a:fld>
            <a:endParaRPr lang="en-CA" dirty="0"/>
          </a:p>
        </p:txBody>
      </p:sp>
      <p:graphicFrame>
        <p:nvGraphicFramePr>
          <p:cNvPr id="8" name="Diagram 7"/>
          <p:cNvGraphicFramePr/>
          <p:nvPr>
            <p:extLst/>
          </p:nvPr>
        </p:nvGraphicFramePr>
        <p:xfrm>
          <a:off x="8616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212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REST?</a:t>
            </a:r>
          </a:p>
        </p:txBody>
      </p:sp>
      <p:sp>
        <p:nvSpPr>
          <p:cNvPr id="3" name="Content Placeholder 2"/>
          <p:cNvSpPr>
            <a:spLocks noGrp="1"/>
          </p:cNvSpPr>
          <p:nvPr>
            <p:ph idx="1"/>
          </p:nvPr>
        </p:nvSpPr>
        <p:spPr/>
        <p:txBody>
          <a:bodyPr/>
          <a:lstStyle/>
          <a:p>
            <a:r>
              <a:rPr lang="en-US" noProof="0" dirty="0"/>
              <a:t>Complex or server-driven orchestration</a:t>
            </a:r>
          </a:p>
          <a:p>
            <a:pPr lvl="1"/>
            <a:r>
              <a:rPr lang="en-US" noProof="0" dirty="0"/>
              <a:t>Order of operations matters (e.g. complex decision support)</a:t>
            </a:r>
          </a:p>
          <a:p>
            <a:r>
              <a:rPr lang="en-US" noProof="0" dirty="0"/>
              <a:t>Unit of work != resource</a:t>
            </a:r>
          </a:p>
          <a:p>
            <a:pPr lvl="1"/>
            <a:r>
              <a:rPr lang="en-US" noProof="0" dirty="0"/>
              <a:t>“Transaction” may be an option</a:t>
            </a:r>
          </a:p>
          <a:p>
            <a:r>
              <a:rPr lang="en-US" noProof="0" dirty="0"/>
              <a:t>No natural “server” or no fixed network location</a:t>
            </a:r>
          </a:p>
          <a:p>
            <a:r>
              <a:rPr lang="en-US" noProof="0" dirty="0"/>
              <a:t>Lack of trust in the client for contextual audit, etc.</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13</a:t>
            </a:fld>
            <a:endParaRPr lang="en-CA" dirty="0"/>
          </a:p>
        </p:txBody>
      </p:sp>
      <p:graphicFrame>
        <p:nvGraphicFramePr>
          <p:cNvPr id="8" name="Diagram 7"/>
          <p:cNvGraphicFramePr/>
          <p:nvPr>
            <p:extLst>
              <p:ext uri="{D42A27DB-BD31-4B8C-83A1-F6EECF244321}">
                <p14:modId xmlns:p14="http://schemas.microsoft.com/office/powerpoint/2010/main" val="3425201180"/>
              </p:ext>
            </p:extLst>
          </p:nvPr>
        </p:nvGraphicFramePr>
        <p:xfrm>
          <a:off x="9220200" y="28956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3411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Documents</a:t>
            </a:r>
          </a:p>
        </p:txBody>
      </p:sp>
      <p:sp>
        <p:nvSpPr>
          <p:cNvPr id="3" name="Content Placeholder 2"/>
          <p:cNvSpPr>
            <a:spLocks noGrp="1"/>
          </p:cNvSpPr>
          <p:nvPr>
            <p:ph idx="1"/>
          </p:nvPr>
        </p:nvSpPr>
        <p:spPr/>
        <p:txBody>
          <a:bodyPr/>
          <a:lstStyle/>
          <a:p>
            <a:r>
              <a:rPr lang="en-US" noProof="0" dirty="0"/>
              <a:t>Similar to CDA</a:t>
            </a:r>
          </a:p>
          <a:p>
            <a:r>
              <a:rPr lang="en-US" noProof="0" dirty="0"/>
              <a:t>Collection</a:t>
            </a:r>
            <a:r>
              <a:rPr lang="en-US" baseline="0" noProof="0" dirty="0"/>
              <a:t> of resources bound together</a:t>
            </a:r>
          </a:p>
          <a:p>
            <a:pPr lvl="1"/>
            <a:r>
              <a:rPr lang="en-US" baseline="0" noProof="0" dirty="0"/>
              <a:t>Root is a “Composition” resource</a:t>
            </a:r>
          </a:p>
          <a:p>
            <a:pPr lvl="1"/>
            <a:r>
              <a:rPr lang="en-US" baseline="0" noProof="0" dirty="0"/>
              <a:t>Just like CDA header</a:t>
            </a:r>
          </a:p>
          <a:p>
            <a:r>
              <a:rPr lang="en-US" baseline="0" noProof="0" dirty="0"/>
              <a:t>Sent as a</a:t>
            </a:r>
            <a:r>
              <a:rPr lang="en-US" noProof="0" dirty="0"/>
              <a:t> Bundle resource</a:t>
            </a:r>
            <a:endParaRPr lang="en-US" baseline="0" noProof="0" dirty="0"/>
          </a:p>
          <a:p>
            <a:r>
              <a:rPr lang="en-US" baseline="0" noProof="0" dirty="0"/>
              <a:t>One context</a:t>
            </a:r>
          </a:p>
          <a:p>
            <a:r>
              <a:rPr lang="en-US" baseline="0" noProof="0" dirty="0"/>
              <a:t>Can be signed, authenticated, etc.</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14</a:t>
            </a:fld>
            <a:endParaRPr lang="en-CA" dirty="0"/>
          </a:p>
        </p:txBody>
      </p:sp>
      <p:graphicFrame>
        <p:nvGraphicFramePr>
          <p:cNvPr id="5" name="Diagram 4"/>
          <p:cNvGraphicFramePr/>
          <p:nvPr>
            <p:extLst/>
          </p:nvPr>
        </p:nvGraphicFramePr>
        <p:xfrm>
          <a:off x="8616280" y="292494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63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Documents – are bundles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15</a:t>
            </a:fld>
            <a:endParaRPr lang="en-US"/>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6629401" y="1700809"/>
            <a:ext cx="2337819" cy="4893647"/>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a:t>Composition</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&lt;List/&gt;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&lt;Condition/&gt;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39" name="Freeform 38"/>
          <p:cNvSpPr/>
          <p:nvPr/>
        </p:nvSpPr>
        <p:spPr bwMode="auto">
          <a:xfrm rot="648904">
            <a:off x="8774734" y="2482930"/>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456657" y="2513347"/>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7918865"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8355226" y="3416860"/>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414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Documents?</a:t>
            </a:r>
          </a:p>
        </p:txBody>
      </p:sp>
      <p:sp>
        <p:nvSpPr>
          <p:cNvPr id="3" name="Content Placeholder 2"/>
          <p:cNvSpPr>
            <a:spLocks noGrp="1"/>
          </p:cNvSpPr>
          <p:nvPr>
            <p:ph idx="1"/>
          </p:nvPr>
        </p:nvSpPr>
        <p:spPr/>
        <p:txBody>
          <a:bodyPr/>
          <a:lstStyle/>
          <a:p>
            <a:r>
              <a:rPr lang="en-US" noProof="0" dirty="0"/>
              <a:t>Focus is on persistence</a:t>
            </a:r>
          </a:p>
          <a:p>
            <a:pPr lvl="0"/>
            <a:r>
              <a:rPr lang="en-US" noProof="0" dirty="0"/>
              <a:t>No workflow involved</a:t>
            </a:r>
          </a:p>
          <a:p>
            <a:pPr lvl="1"/>
            <a:r>
              <a:rPr lang="en-US" noProof="0" dirty="0"/>
              <a:t>other than post/retrieve document</a:t>
            </a:r>
          </a:p>
          <a:p>
            <a:pPr lvl="0"/>
            <a:r>
              <a:rPr lang="en-US" noProof="0" dirty="0"/>
              <a:t>Need tight rules over authenticated content</a:t>
            </a:r>
          </a:p>
          <a:p>
            <a:pPr lvl="0"/>
            <a:r>
              <a:rPr lang="en-US" noProof="0" dirty="0"/>
              <a:t>Want</a:t>
            </a:r>
            <a:r>
              <a:rPr lang="en-US" baseline="0" noProof="0" dirty="0"/>
              <a:t> to communicate multiple resources with control over how data is presented</a:t>
            </a:r>
          </a:p>
          <a:p>
            <a:pPr lvl="0"/>
            <a:r>
              <a:rPr lang="en-US" baseline="0" noProof="0" dirty="0"/>
              <a:t>Data spans</a:t>
            </a:r>
            <a:r>
              <a:rPr lang="en-US" noProof="0" dirty="0"/>
              <a:t> multiple resources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16</a:t>
            </a:fld>
            <a:endParaRPr lang="en-CA" dirty="0"/>
          </a:p>
        </p:txBody>
      </p:sp>
      <p:graphicFrame>
        <p:nvGraphicFramePr>
          <p:cNvPr id="5" name="Diagram 4"/>
          <p:cNvGraphicFramePr/>
          <p:nvPr>
            <p:extLst/>
          </p:nvPr>
        </p:nvGraphicFramePr>
        <p:xfrm>
          <a:off x="8616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4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Documents?</a:t>
            </a:r>
          </a:p>
        </p:txBody>
      </p:sp>
      <p:sp>
        <p:nvSpPr>
          <p:cNvPr id="3" name="Content Placeholder 2"/>
          <p:cNvSpPr>
            <a:spLocks noGrp="1"/>
          </p:cNvSpPr>
          <p:nvPr>
            <p:ph idx="1"/>
          </p:nvPr>
        </p:nvSpPr>
        <p:spPr/>
        <p:txBody>
          <a:bodyPr/>
          <a:lstStyle/>
          <a:p>
            <a:r>
              <a:rPr lang="en-US" noProof="0" dirty="0"/>
              <a:t>Need for workflow</a:t>
            </a:r>
          </a:p>
          <a:p>
            <a:pPr lvl="1"/>
            <a:r>
              <a:rPr lang="en-US" noProof="0" dirty="0"/>
              <a:t>Request/response, decision support</a:t>
            </a:r>
          </a:p>
          <a:p>
            <a:pPr lvl="0"/>
            <a:r>
              <a:rPr lang="en-US" noProof="0" dirty="0"/>
              <a:t>Data is dynamic</a:t>
            </a:r>
          </a:p>
          <a:p>
            <a:pPr lvl="1"/>
            <a:r>
              <a:rPr lang="en-US" noProof="0" dirty="0"/>
              <a:t>I.e. want view of data now, not</a:t>
            </a:r>
            <a:r>
              <a:rPr lang="en-US" baseline="0" noProof="0" dirty="0"/>
              <a:t> at time of authorship</a:t>
            </a:r>
          </a:p>
          <a:p>
            <a:pPr lvl="1"/>
            <a:r>
              <a:rPr lang="en-US" noProof="0" dirty="0"/>
              <a:t>Multiple contributors over time</a:t>
            </a:r>
            <a:endParaRPr lang="en-US" baseline="0" noProof="0" dirty="0"/>
          </a:p>
          <a:p>
            <a:pPr lvl="0"/>
            <a:r>
              <a:rPr lang="en-US" noProof="0" dirty="0"/>
              <a:t>Resources need to be</a:t>
            </a:r>
            <a:r>
              <a:rPr lang="en-US" baseline="0" noProof="0" dirty="0"/>
              <a:t> accessed/manipulated independently</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17</a:t>
            </a:fld>
            <a:endParaRPr lang="en-CA" dirty="0"/>
          </a:p>
        </p:txBody>
      </p:sp>
      <p:graphicFrame>
        <p:nvGraphicFramePr>
          <p:cNvPr id="6" name="Diagram 5"/>
          <p:cNvGraphicFramePr/>
          <p:nvPr>
            <p:extLst/>
          </p:nvPr>
        </p:nvGraphicFramePr>
        <p:xfrm>
          <a:off x="8616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2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Messages</a:t>
            </a:r>
          </a:p>
        </p:txBody>
      </p:sp>
      <p:sp>
        <p:nvSpPr>
          <p:cNvPr id="3" name="Content Placeholder 2"/>
          <p:cNvSpPr>
            <a:spLocks noGrp="1"/>
          </p:cNvSpPr>
          <p:nvPr>
            <p:ph idx="1"/>
          </p:nvPr>
        </p:nvSpPr>
        <p:spPr/>
        <p:txBody>
          <a:bodyPr/>
          <a:lstStyle/>
          <a:p>
            <a:r>
              <a:rPr lang="en-US" noProof="0" dirty="0"/>
              <a:t>Similar to v2 and v3 messaging</a:t>
            </a:r>
          </a:p>
          <a:p>
            <a:r>
              <a:rPr lang="en-US" noProof="0" dirty="0"/>
              <a:t>Also a collection of resources as a </a:t>
            </a:r>
            <a:r>
              <a:rPr lang="en-US" dirty="0"/>
              <a:t>Bundle resource</a:t>
            </a:r>
            <a:endParaRPr lang="en-US" noProof="0" dirty="0"/>
          </a:p>
          <a:p>
            <a:r>
              <a:rPr lang="en-US" noProof="0" dirty="0"/>
              <a:t>Allows request/response behavior with bundles for both request and response</a:t>
            </a:r>
          </a:p>
          <a:p>
            <a:r>
              <a:rPr lang="en-US" noProof="0" dirty="0"/>
              <a:t>Event-driven</a:t>
            </a:r>
          </a:p>
          <a:p>
            <a:pPr lvl="1"/>
            <a:r>
              <a:rPr lang="en-US" noProof="0" dirty="0"/>
              <a:t>E.g. Send lab order, get back result</a:t>
            </a:r>
          </a:p>
          <a:p>
            <a:r>
              <a:rPr lang="en-US" noProof="0" dirty="0"/>
              <a:t>Can be asynchronous and/or indirect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18</a:t>
            </a:fld>
            <a:endParaRPr lang="en-CA" dirty="0"/>
          </a:p>
        </p:txBody>
      </p:sp>
      <p:graphicFrame>
        <p:nvGraphicFramePr>
          <p:cNvPr id="5" name="Diagram 4"/>
          <p:cNvGraphicFramePr/>
          <p:nvPr>
            <p:extLst/>
          </p:nvPr>
        </p:nvGraphicFramePr>
        <p:xfrm>
          <a:off x="8616280" y="4293096"/>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53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629400" y="1700809"/>
            <a:ext cx="2643994" cy="4031873"/>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err="1"/>
              <a:t>MessageHeader</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&lt;Patient/&gt;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2" name="Title 1"/>
          <p:cNvSpPr>
            <a:spLocks noGrp="1"/>
          </p:cNvSpPr>
          <p:nvPr>
            <p:ph type="title"/>
          </p:nvPr>
        </p:nvSpPr>
        <p:spPr/>
        <p:txBody>
          <a:bodyPr/>
          <a:lstStyle/>
          <a:p>
            <a:r>
              <a:rPr lang="en-US" dirty="0"/>
              <a:t>Messages – are bundles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19</a:t>
            </a:fld>
            <a:endParaRPr lang="en-US"/>
          </a:p>
        </p:txBody>
      </p:sp>
      <p:sp>
        <p:nvSpPr>
          <p:cNvPr id="13" name="AutoShape 7"/>
          <p:cNvSpPr>
            <a:spLocks/>
          </p:cNvSpPr>
          <p:nvPr/>
        </p:nvSpPr>
        <p:spPr bwMode="auto">
          <a:xfrm>
            <a:off x="2944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a:effectLst/>
              </a:rPr>
              <a:t>MessageHeader</a:t>
            </a:r>
            <a:r>
              <a:rPr lang="en-US" dirty="0">
                <a:effectLst/>
              </a:rPr>
              <a:t> Resource</a:t>
            </a:r>
          </a:p>
        </p:txBody>
      </p:sp>
      <p:sp>
        <p:nvSpPr>
          <p:cNvPr id="23" name="TextBox 22"/>
          <p:cNvSpPr txBox="1"/>
          <p:nvPr/>
        </p:nvSpPr>
        <p:spPr>
          <a:xfrm>
            <a:off x="2590800" y="2133601"/>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3733801" y="2133601"/>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3503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9" name="Freeform 38"/>
          <p:cNvSpPr/>
          <p:nvPr/>
        </p:nvSpPr>
        <p:spPr bwMode="auto">
          <a:xfrm rot="1614527">
            <a:off x="8770233" y="2608038"/>
            <a:ext cx="37285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0" name="Freeform 39"/>
          <p:cNvSpPr/>
          <p:nvPr/>
        </p:nvSpPr>
        <p:spPr bwMode="auto">
          <a:xfrm rot="1067259">
            <a:off x="8741205" y="2608514"/>
            <a:ext cx="1025356" cy="2512113"/>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32" name="TextBox 31"/>
          <p:cNvSpPr txBox="1"/>
          <p:nvPr/>
        </p:nvSpPr>
        <p:spPr>
          <a:xfrm>
            <a:off x="3276600" y="2571688"/>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4572000" y="2824843"/>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4724400" y="369899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3124200" y="3810001"/>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8308468" y="3444423"/>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Tree>
    <p:extLst>
      <p:ext uri="{BB962C8B-B14F-4D97-AF65-F5344CB8AC3E}">
        <p14:creationId xmlns:p14="http://schemas.microsoft.com/office/powerpoint/2010/main" val="306396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Who am I?</a:t>
            </a:r>
            <a:endParaRPr lang="en-US" noProof="0" dirty="0"/>
          </a:p>
        </p:txBody>
      </p:sp>
      <p:sp>
        <p:nvSpPr>
          <p:cNvPr id="3" name="Content Placeholder 2"/>
          <p:cNvSpPr>
            <a:spLocks noGrp="1"/>
          </p:cNvSpPr>
          <p:nvPr>
            <p:ph idx="1"/>
          </p:nvPr>
        </p:nvSpPr>
        <p:spPr/>
        <p:txBody>
          <a:bodyPr/>
          <a:lstStyle/>
          <a:p>
            <a:r>
              <a:rPr lang="en-US" noProof="0" dirty="0"/>
              <a:t>Name: Lloyd McKenzie</a:t>
            </a:r>
          </a:p>
          <a:p>
            <a:r>
              <a:rPr lang="en-US" noProof="0" dirty="0"/>
              <a:t>Company: Gevity</a:t>
            </a:r>
          </a:p>
          <a:p>
            <a:r>
              <a:rPr lang="en-US" noProof="0" dirty="0"/>
              <a:t>Background:</a:t>
            </a:r>
          </a:p>
          <a:p>
            <a:pPr lvl="1"/>
            <a:r>
              <a:rPr lang="en-US" noProof="0" dirty="0"/>
              <a:t>One of FHIR’s 3 initial editors</a:t>
            </a:r>
          </a:p>
          <a:p>
            <a:pPr lvl="1"/>
            <a:r>
              <a:rPr lang="en-US" noProof="0" dirty="0"/>
              <a:t>Co-chair FMG, FHIR-I and </a:t>
            </a:r>
            <a:r>
              <a:rPr lang="en-US" noProof="0" dirty="0" err="1"/>
              <a:t>MnM</a:t>
            </a:r>
            <a:endParaRPr lang="en-US" noProof="0" dirty="0"/>
          </a:p>
          <a:p>
            <a:pPr lvl="1"/>
            <a:r>
              <a:rPr lang="en-US" noProof="0" dirty="0"/>
              <a:t>HL7 Fellow</a:t>
            </a:r>
          </a:p>
          <a:p>
            <a:pPr lvl="1"/>
            <a:r>
              <a:rPr lang="en-US" noProof="0" dirty="0"/>
              <a:t>Heavily involved in HL7 and healthcare exchange for last 18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8400257"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Messaging?</a:t>
            </a:r>
          </a:p>
        </p:txBody>
      </p:sp>
      <p:sp>
        <p:nvSpPr>
          <p:cNvPr id="3" name="Content Placeholder 2"/>
          <p:cNvSpPr>
            <a:spLocks noGrp="1"/>
          </p:cNvSpPr>
          <p:nvPr>
            <p:ph idx="1"/>
          </p:nvPr>
        </p:nvSpPr>
        <p:spPr/>
        <p:txBody>
          <a:bodyPr/>
          <a:lstStyle/>
          <a:p>
            <a:r>
              <a:rPr lang="en-US" noProof="0" dirty="0"/>
              <a:t>Request/response workflow</a:t>
            </a:r>
          </a:p>
          <a:p>
            <a:r>
              <a:rPr lang="en-US" noProof="0" dirty="0"/>
              <a:t>Need to drive behaviors more complex than CRUD on a single resource</a:t>
            </a:r>
          </a:p>
          <a:p>
            <a:pPr lvl="1"/>
            <a:r>
              <a:rPr lang="en-US" noProof="0" dirty="0"/>
              <a:t>E.g. merge, complex queries</a:t>
            </a:r>
          </a:p>
          <a:p>
            <a:r>
              <a:rPr lang="en-US" noProof="0" dirty="0"/>
              <a:t>Need for asynchronous/indirect exchange</a:t>
            </a:r>
          </a:p>
          <a:p>
            <a:r>
              <a:rPr lang="en-US" noProof="0" dirty="0"/>
              <a:t>Need to communicate information about many resources but want to minimize exchanges</a:t>
            </a:r>
          </a:p>
          <a:p>
            <a:r>
              <a:rPr lang="en-US" noProof="0" dirty="0"/>
              <a:t>No “identity” for many resources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20</a:t>
            </a:fld>
            <a:endParaRPr lang="en-CA" dirty="0"/>
          </a:p>
        </p:txBody>
      </p:sp>
      <p:graphicFrame>
        <p:nvGraphicFramePr>
          <p:cNvPr id="5" name="Diagram 4"/>
          <p:cNvGraphicFramePr/>
          <p:nvPr>
            <p:extLst/>
          </p:nvPr>
        </p:nvGraphicFramePr>
        <p:xfrm>
          <a:off x="8616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26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Messaging?</a:t>
            </a:r>
          </a:p>
        </p:txBody>
      </p:sp>
      <p:sp>
        <p:nvSpPr>
          <p:cNvPr id="3" name="Content Placeholder 2"/>
          <p:cNvSpPr>
            <a:spLocks noGrp="1"/>
          </p:cNvSpPr>
          <p:nvPr>
            <p:ph idx="1"/>
          </p:nvPr>
        </p:nvSpPr>
        <p:spPr/>
        <p:txBody>
          <a:bodyPr/>
          <a:lstStyle/>
          <a:p>
            <a:r>
              <a:rPr lang="en-US" noProof="0" dirty="0"/>
              <a:t>Precise control required on how data gets persisted/displayed to humans</a:t>
            </a:r>
          </a:p>
          <a:p>
            <a:r>
              <a:rPr lang="en-US" noProof="0" dirty="0"/>
              <a:t>Need for lightweight communications</a:t>
            </a:r>
          </a:p>
          <a:p>
            <a:r>
              <a:rPr lang="en-US" noProof="0" dirty="0"/>
              <a:t>Want to avoid pre-negotiations on behavior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21</a:t>
            </a:fld>
            <a:endParaRPr lang="en-CA" dirty="0"/>
          </a:p>
        </p:txBody>
      </p:sp>
      <p:graphicFrame>
        <p:nvGraphicFramePr>
          <p:cNvPr id="5" name="Diagram 4"/>
          <p:cNvGraphicFramePr/>
          <p:nvPr>
            <p:extLst/>
          </p:nvPr>
        </p:nvGraphicFramePr>
        <p:xfrm>
          <a:off x="8616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336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a:t>
            </a:r>
          </a:p>
        </p:txBody>
      </p:sp>
      <p:sp>
        <p:nvSpPr>
          <p:cNvPr id="3" name="Content Placeholder 2"/>
          <p:cNvSpPr>
            <a:spLocks noGrp="1"/>
          </p:cNvSpPr>
          <p:nvPr>
            <p:ph idx="1"/>
          </p:nvPr>
        </p:nvSpPr>
        <p:spPr/>
        <p:txBody>
          <a:bodyPr/>
          <a:lstStyle/>
          <a:p>
            <a:r>
              <a:rPr lang="en-US" noProof="0" dirty="0"/>
              <a:t>FHIR can be used for interoperability in other ways too</a:t>
            </a:r>
          </a:p>
          <a:p>
            <a:pPr lvl="1"/>
            <a:r>
              <a:rPr lang="en-US" dirty="0"/>
              <a:t>Payload in SOAP messages</a:t>
            </a:r>
          </a:p>
          <a:p>
            <a:pPr lvl="1"/>
            <a:r>
              <a:rPr lang="en-US" noProof="0" dirty="0"/>
              <a:t>Persistence model for shared database interface</a:t>
            </a:r>
          </a:p>
          <a:p>
            <a:pPr lvl="1"/>
            <a:r>
              <a:rPr lang="en-US" noProof="0" dirty="0"/>
              <a:t>Shared object model</a:t>
            </a:r>
          </a:p>
          <a:p>
            <a:pPr lvl="1"/>
            <a:r>
              <a:rPr lang="en-US" dirty="0"/>
              <a:t>…</a:t>
            </a:r>
          </a:p>
          <a:p>
            <a:r>
              <a:rPr lang="en-US" noProof="0" dirty="0"/>
              <a:t>Only requirement is that data </a:t>
            </a:r>
            <a:r>
              <a:rPr lang="en-US" dirty="0"/>
              <a:t>complies with one of the FHIR syntaxes and the FHIR semantics</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22</a:t>
            </a:fld>
            <a:endParaRPr lang="en-CA" dirty="0"/>
          </a:p>
        </p:txBody>
      </p:sp>
      <p:graphicFrame>
        <p:nvGraphicFramePr>
          <p:cNvPr id="5" name="Diagram 4"/>
          <p:cNvGraphicFramePr/>
          <p:nvPr>
            <p:extLst>
              <p:ext uri="{D42A27DB-BD31-4B8C-83A1-F6EECF244321}">
                <p14:modId xmlns:p14="http://schemas.microsoft.com/office/powerpoint/2010/main" val="1969453067"/>
              </p:ext>
            </p:extLst>
          </p:nvPr>
        </p:nvGraphicFramePr>
        <p:xfrm>
          <a:off x="9677400" y="489518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3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other paradigms?</a:t>
            </a:r>
          </a:p>
        </p:txBody>
      </p:sp>
      <p:sp>
        <p:nvSpPr>
          <p:cNvPr id="3" name="Content Placeholder 2"/>
          <p:cNvSpPr>
            <a:spLocks noGrp="1"/>
          </p:cNvSpPr>
          <p:nvPr>
            <p:ph idx="1"/>
          </p:nvPr>
        </p:nvSpPr>
        <p:spPr/>
        <p:txBody>
          <a:bodyPr/>
          <a:lstStyle/>
          <a:p>
            <a:r>
              <a:rPr lang="en-US" noProof="0" dirty="0"/>
              <a:t>Use a custom paradigm when capabilities of other paradigms don’t fit requirement</a:t>
            </a:r>
          </a:p>
          <a:p>
            <a:pPr lvl="1"/>
            <a:r>
              <a:rPr lang="en-US" noProof="0" dirty="0"/>
              <a:t>Need for a different form of interface technology</a:t>
            </a:r>
          </a:p>
          <a:p>
            <a:pPr lvl="1"/>
            <a:r>
              <a:rPr lang="en-US" noProof="0" dirty="0"/>
              <a:t>Operations other than CRUD on a resource (e.g. decision support)</a:t>
            </a:r>
          </a:p>
          <a:p>
            <a:pPr lvl="1"/>
            <a:r>
              <a:rPr lang="en-US" noProof="0" dirty="0"/>
              <a:t>Workflow more complex than simple request/response</a:t>
            </a:r>
          </a:p>
          <a:p>
            <a:pPr lvl="1"/>
            <a:r>
              <a:rPr lang="en-US" noProof="0" dirty="0"/>
              <a:t>Need to mix document persistence with behavior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23</a:t>
            </a:fld>
            <a:endParaRPr lang="en-CA" dirty="0"/>
          </a:p>
        </p:txBody>
      </p:sp>
      <p:graphicFrame>
        <p:nvGraphicFramePr>
          <p:cNvPr id="5" name="Diagram 4"/>
          <p:cNvGraphicFramePr/>
          <p:nvPr>
            <p:extLst>
              <p:ext uri="{D42A27DB-BD31-4B8C-83A1-F6EECF244321}">
                <p14:modId xmlns:p14="http://schemas.microsoft.com/office/powerpoint/2010/main" val="1766450418"/>
              </p:ext>
            </p:extLst>
          </p:nvPr>
        </p:nvGraphicFramePr>
        <p:xfrm>
          <a:off x="8544272" y="443711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416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not to use ‘other’?</a:t>
            </a:r>
          </a:p>
        </p:txBody>
      </p:sp>
      <p:sp>
        <p:nvSpPr>
          <p:cNvPr id="3" name="Content Placeholder 2"/>
          <p:cNvSpPr>
            <a:spLocks noGrp="1"/>
          </p:cNvSpPr>
          <p:nvPr>
            <p:ph idx="1"/>
          </p:nvPr>
        </p:nvSpPr>
        <p:spPr/>
        <p:txBody>
          <a:bodyPr/>
          <a:lstStyle/>
          <a:p>
            <a:r>
              <a:rPr lang="en-US" noProof="0" dirty="0"/>
              <a:t>When something else will do the job as well</a:t>
            </a:r>
          </a:p>
          <a:p>
            <a:pPr lvl="1"/>
            <a:r>
              <a:rPr lang="en-US" noProof="0" dirty="0"/>
              <a:t>I.e. Don’t define a custom service for something that already naturally is handled by REST, messaging, etc.</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24</a:t>
            </a:fld>
            <a:endParaRPr lang="en-CA" dirty="0"/>
          </a:p>
        </p:txBody>
      </p:sp>
      <p:graphicFrame>
        <p:nvGraphicFramePr>
          <p:cNvPr id="5" name="Diagram 4"/>
          <p:cNvGraphicFramePr/>
          <p:nvPr>
            <p:extLst/>
          </p:nvPr>
        </p:nvGraphicFramePr>
        <p:xfrm>
          <a:off x="8544272" y="3861048"/>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0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 guidance</a:t>
            </a:r>
          </a:p>
        </p:txBody>
      </p:sp>
      <p:sp>
        <p:nvSpPr>
          <p:cNvPr id="3" name="Content Placeholder 2"/>
          <p:cNvSpPr>
            <a:spLocks noGrp="1"/>
          </p:cNvSpPr>
          <p:nvPr>
            <p:ph idx="1"/>
          </p:nvPr>
        </p:nvSpPr>
        <p:spPr/>
        <p:txBody>
          <a:bodyPr/>
          <a:lstStyle/>
          <a:p>
            <a:r>
              <a:rPr lang="en-US" noProof="0" dirty="0"/>
              <a:t>No absolutes</a:t>
            </a:r>
          </a:p>
          <a:p>
            <a:pPr lvl="1"/>
            <a:r>
              <a:rPr lang="en-US" noProof="0" dirty="0"/>
              <a:t>Consider a “when to avoid” as a note of caution</a:t>
            </a:r>
          </a:p>
          <a:p>
            <a:pPr lvl="1"/>
            <a:r>
              <a:rPr lang="en-US" noProof="0" dirty="0"/>
              <a:t>Capabilities/architecture of legacy will often drive approach, particularly initially</a:t>
            </a:r>
          </a:p>
          <a:p>
            <a:pPr lvl="2"/>
            <a:r>
              <a:rPr lang="en-US" noProof="0" dirty="0"/>
              <a:t>E.g. If v2 back end, messaging</a:t>
            </a:r>
          </a:p>
          <a:p>
            <a:pPr lvl="1"/>
            <a:r>
              <a:rPr lang="en-US" noProof="0" dirty="0"/>
              <a:t>Architectures will be driven by legacy requirements, architectural preferences, enterprise architecture commitments, etc.</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91471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Combining paradigms</a:t>
            </a:r>
          </a:p>
        </p:txBody>
      </p:sp>
      <p:sp>
        <p:nvSpPr>
          <p:cNvPr id="3" name="Content Placeholder 2"/>
          <p:cNvSpPr>
            <a:spLocks noGrp="1"/>
          </p:cNvSpPr>
          <p:nvPr>
            <p:ph idx="1"/>
          </p:nvPr>
        </p:nvSpPr>
        <p:spPr/>
        <p:txBody>
          <a:bodyPr/>
          <a:lstStyle/>
          <a:p>
            <a:r>
              <a:rPr lang="en-US" noProof="0" dirty="0"/>
              <a:t>No requirement for a system to only support one paradigm</a:t>
            </a:r>
          </a:p>
          <a:p>
            <a:pPr lvl="1"/>
            <a:r>
              <a:rPr lang="en-US" noProof="0" dirty="0"/>
              <a:t>E.g. hospital may be primarily messaging, but use documents for discharge summaries and reports and expose registries and appointments via REST with a few custom services for decision support or specialized workflow</a:t>
            </a:r>
          </a:p>
          <a:p>
            <a:pPr lvl="0"/>
            <a:r>
              <a:rPr lang="en-US" noProof="0" dirty="0"/>
              <a:t>Data (generally) shared easily across paradigm boundaries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430806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Caveats with combining paradigms</a:t>
            </a:r>
          </a:p>
        </p:txBody>
      </p:sp>
      <p:sp>
        <p:nvSpPr>
          <p:cNvPr id="3" name="Content Placeholder 2"/>
          <p:cNvSpPr>
            <a:spLocks noGrp="1"/>
          </p:cNvSpPr>
          <p:nvPr>
            <p:ph idx="1"/>
          </p:nvPr>
        </p:nvSpPr>
        <p:spPr/>
        <p:txBody>
          <a:bodyPr/>
          <a:lstStyle/>
          <a:p>
            <a:r>
              <a:rPr lang="en-US" noProof="0" dirty="0"/>
              <a:t>If updates come in via document, message or service, RESTful version id still needs to increment</a:t>
            </a:r>
          </a:p>
          <a:p>
            <a:r>
              <a:rPr lang="en-US" noProof="0" dirty="0"/>
              <a:t>Documents</a:t>
            </a:r>
            <a:r>
              <a:rPr lang="en-US" baseline="0" noProof="0" dirty="0"/>
              <a:t> should typically be persisted whole, not reconstituted from parts</a:t>
            </a:r>
          </a:p>
          <a:p>
            <a:pPr lvl="1"/>
            <a:r>
              <a:rPr lang="en-US" noProof="0" dirty="0"/>
              <a:t>Ensures signature validity</a:t>
            </a:r>
          </a:p>
          <a:p>
            <a:pPr lvl="0"/>
            <a:r>
              <a:rPr lang="en-US" noProof="0" dirty="0"/>
              <a:t>Legacy messaging systems may not provide the metadata to easily expose or manipulate discrete resources via REST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3260767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 it</a:t>
            </a:r>
          </a:p>
        </p:txBody>
      </p:sp>
      <p:sp>
        <p:nvSpPr>
          <p:cNvPr id="3" name="Content Placeholder 2"/>
          <p:cNvSpPr>
            <a:spLocks noGrp="1"/>
          </p:cNvSpPr>
          <p:nvPr>
            <p:ph idx="1"/>
          </p:nvPr>
        </p:nvSpPr>
        <p:spPr/>
        <p:txBody>
          <a:bodyPr/>
          <a:lstStyle/>
          <a:p>
            <a:r>
              <a:rPr lang="en-CA" dirty="0"/>
              <a:t>What paradigm(s) are you like to use in your organization and why?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3256801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Learning Objectives</a:t>
            </a:r>
          </a:p>
        </p:txBody>
      </p:sp>
      <p:sp>
        <p:nvSpPr>
          <p:cNvPr id="3" name="Content Placeholder 2"/>
          <p:cNvSpPr>
            <a:spLocks noGrp="1"/>
          </p:cNvSpPr>
          <p:nvPr>
            <p:ph idx="1"/>
          </p:nvPr>
        </p:nvSpPr>
        <p:spPr/>
        <p:txBody>
          <a:bodyPr/>
          <a:lstStyle/>
          <a:p>
            <a:r>
              <a:rPr lang="en-US" noProof="0" dirty="0"/>
              <a:t>You should be able to:</a:t>
            </a:r>
          </a:p>
          <a:p>
            <a:pPr lvl="1"/>
            <a:r>
              <a:rPr lang="en-US" sz="2700" b="1" dirty="0">
                <a:latin typeface="Calibri"/>
              </a:rPr>
              <a:t>List FHIR’s interoperability paradigms and explain when each should be used</a:t>
            </a:r>
          </a:p>
          <a:p>
            <a:pPr lvl="1"/>
            <a:r>
              <a:rPr lang="en-US" sz="2700" dirty="0">
                <a:latin typeface="Calibri"/>
              </a:rPr>
              <a:t>Give examples of where FHIR can fit in the architectural stack</a:t>
            </a:r>
          </a:p>
          <a:p>
            <a:pPr lvl="1"/>
            <a:r>
              <a:rPr lang="en-US" sz="2700" dirty="0">
                <a:latin typeface="Calibri"/>
              </a:rPr>
              <a:t>Identify several FHIR architectural considerations and describe how to address them</a:t>
            </a:r>
          </a:p>
          <a:p>
            <a:pPr lvl="1"/>
            <a:r>
              <a:rPr lang="en-US" sz="2700" dirty="0">
                <a:latin typeface="Calibri"/>
              </a:rPr>
              <a:t>Explain where and how Profiles fit into an architectural solution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226878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dirty="0">
                <a:hlinkClick r:id="rId2"/>
              </a:rPr>
              <a:t>https://github.com/FHIR/documents/raw/master/presentations/2018-08%20Tutorials/Designing%20FHIR%20Solutions.pptx</a:t>
            </a:r>
            <a:endParaRPr lang="en-CA" dirty="0"/>
          </a:p>
          <a:p>
            <a:r>
              <a:rPr lang="en-US" dirty="0"/>
              <a:t>Is licensed for use under the Creative Commons, specifically:</a:t>
            </a:r>
          </a:p>
          <a:p>
            <a:pPr lvl="1"/>
            <a:r>
              <a:rPr lang="en-CA" dirty="0">
                <a:hlinkClick r:id="rId3"/>
              </a:rPr>
              <a:t>Creative Commons Attribution 3.0 </a:t>
            </a:r>
            <a:r>
              <a:rPr lang="en-CA" dirty="0" err="1">
                <a:hlinkClick r:id="rId3"/>
              </a:rPr>
              <a:t>Unported</a:t>
            </a:r>
            <a:r>
              <a:rPr lang="en-CA" dirty="0">
                <a:hlinkClick r:id="rId3"/>
              </a:rPr>
              <a:t> License</a:t>
            </a:r>
            <a:endParaRPr lang="en-CA"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0200" y="4343400"/>
            <a:ext cx="1514168"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Architecture Approaches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2352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31</a:t>
            </a:fld>
            <a:endParaRPr lang="en-US"/>
          </a:p>
        </p:txBody>
      </p:sp>
      <p:cxnSp>
        <p:nvCxnSpPr>
          <p:cNvPr id="18" name="Straight Connector 17"/>
          <p:cNvCxnSpPr>
            <a:stCxn id="19" idx="0"/>
            <a:endCxn id="20" idx="2"/>
          </p:cNvCxnSpPr>
          <p:nvPr/>
        </p:nvCxnSpPr>
        <p:spPr bwMode="auto">
          <a:xfrm flipH="1" flipV="1">
            <a:off x="3295294" y="4278843"/>
            <a:ext cx="3919" cy="58269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2831160" y="4861536"/>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FHIR</a:t>
            </a:r>
          </a:p>
        </p:txBody>
      </p:sp>
      <p:sp>
        <p:nvSpPr>
          <p:cNvPr id="20" name="Rectangle 19"/>
          <p:cNvSpPr/>
          <p:nvPr/>
        </p:nvSpPr>
        <p:spPr bwMode="auto">
          <a:xfrm>
            <a:off x="2575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dirty="0">
                <a:solidFill>
                  <a:schemeClr val="tx1"/>
                </a:solidFill>
                <a:latin typeface="Arial" charset="0"/>
                <a:cs typeface="Arial" charset="0"/>
              </a:rPr>
              <a:t>Broker</a:t>
            </a:r>
            <a:endParaRPr kumimoji="0" lang="nl-NL" b="1" i="0" u="none" strike="noStrike" cap="none" normalizeH="0" baseline="0" dirty="0">
              <a:ln>
                <a:noFill/>
              </a:ln>
              <a:solidFill>
                <a:schemeClr val="tx1"/>
              </a:solidFill>
              <a:effectLst/>
              <a:latin typeface="Arial" charset="0"/>
              <a:cs typeface="Arial" charset="0"/>
            </a:endParaRPr>
          </a:p>
        </p:txBody>
      </p:sp>
      <p:grpSp>
        <p:nvGrpSpPr>
          <p:cNvPr id="21" name="Group 20"/>
          <p:cNvGrpSpPr/>
          <p:nvPr/>
        </p:nvGrpSpPr>
        <p:grpSpPr>
          <a:xfrm>
            <a:off x="2483864" y="2006891"/>
            <a:ext cx="669976" cy="167632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v3</a:t>
              </a:r>
            </a:p>
          </p:txBody>
        </p:sp>
      </p:grpSp>
      <p:sp>
        <p:nvSpPr>
          <p:cNvPr id="24" name="Rectangle 23"/>
          <p:cNvSpPr/>
          <p:nvPr/>
        </p:nvSpPr>
        <p:spPr bwMode="auto">
          <a:xfrm>
            <a:off x="2183088" y="4202400"/>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grpSp>
        <p:nvGrpSpPr>
          <p:cNvPr id="25" name="Group 24"/>
          <p:cNvGrpSpPr/>
          <p:nvPr/>
        </p:nvGrpSpPr>
        <p:grpSpPr>
          <a:xfrm>
            <a:off x="3370449" y="2604039"/>
            <a:ext cx="669976" cy="1079172"/>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v2</a:t>
              </a:r>
            </a:p>
          </p:txBody>
        </p:sp>
      </p:grpSp>
      <p:sp>
        <p:nvSpPr>
          <p:cNvPr id="29" name="Rectangle 28"/>
          <p:cNvSpPr/>
          <p:nvPr/>
        </p:nvSpPr>
        <p:spPr bwMode="auto">
          <a:xfrm>
            <a:off x="5359996" y="3151589"/>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2400" b="1" dirty="0">
                <a:solidFill>
                  <a:schemeClr val="tx1"/>
                </a:solidFill>
                <a:latin typeface="Arial" charset="0"/>
                <a:cs typeface="Arial" charset="0"/>
              </a:rPr>
              <a:t>PHR</a:t>
            </a:r>
          </a:p>
        </p:txBody>
      </p:sp>
      <p:cxnSp>
        <p:nvCxnSpPr>
          <p:cNvPr id="30" name="Straight Connector 29"/>
          <p:cNvCxnSpPr/>
          <p:nvPr/>
        </p:nvCxnSpPr>
        <p:spPr bwMode="auto">
          <a:xfrm flipV="1">
            <a:off x="5576020" y="2503518"/>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4943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sp>
        <p:nvSpPr>
          <p:cNvPr id="32" name="Oval 31"/>
          <p:cNvSpPr/>
          <p:nvPr/>
        </p:nvSpPr>
        <p:spPr bwMode="auto">
          <a:xfrm>
            <a:off x="5978872" y="249950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FHIR</a:t>
            </a:r>
          </a:p>
        </p:txBody>
      </p:sp>
      <p:sp>
        <p:nvSpPr>
          <p:cNvPr id="33" name="Rectangle 32"/>
          <p:cNvSpPr/>
          <p:nvPr/>
        </p:nvSpPr>
        <p:spPr bwMode="auto">
          <a:xfrm>
            <a:off x="5512396" y="200689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2400" b="1" dirty="0" err="1">
                <a:solidFill>
                  <a:schemeClr val="tx1"/>
                </a:solidFill>
                <a:latin typeface="Arial" charset="0"/>
                <a:cs typeface="Arial" charset="0"/>
              </a:rPr>
              <a:t>App</a:t>
            </a:r>
            <a:endParaRPr lang="nl-NL" sz="2400" b="1" dirty="0">
              <a:solidFill>
                <a:schemeClr val="tx1"/>
              </a:solidFill>
              <a:latin typeface="Arial" charset="0"/>
              <a:cs typeface="Arial" charset="0"/>
            </a:endParaRPr>
          </a:p>
        </p:txBody>
      </p:sp>
      <p:sp>
        <p:nvSpPr>
          <p:cNvPr id="35" name="Rectangle 34"/>
          <p:cNvSpPr/>
          <p:nvPr/>
        </p:nvSpPr>
        <p:spPr bwMode="auto">
          <a:xfrm>
            <a:off x="7852131" y="2811461"/>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sp>
        <p:nvSpPr>
          <p:cNvPr id="37" name="Rectangle 36"/>
          <p:cNvSpPr/>
          <p:nvPr/>
        </p:nvSpPr>
        <p:spPr bwMode="auto">
          <a:xfrm>
            <a:off x="8225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dirty="0" err="1">
                <a:solidFill>
                  <a:schemeClr val="tx1"/>
                </a:solidFill>
                <a:latin typeface="Arial" charset="0"/>
                <a:cs typeface="Arial" charset="0"/>
              </a:rPr>
              <a:t>Comm</a:t>
            </a:r>
            <a:r>
              <a:rPr lang="nl-NL" sz="1600" dirty="0">
                <a:solidFill>
                  <a:schemeClr val="tx1"/>
                </a:solidFill>
                <a:latin typeface="Arial" charset="0"/>
                <a:cs typeface="Arial" charset="0"/>
              </a:rPr>
              <a:t>.</a:t>
            </a:r>
          </a:p>
          <a:p>
            <a:pPr algn="ctr" eaLnBrk="1" hangingPunct="1"/>
            <a:r>
              <a:rPr lang="nl-NL" sz="1600" dirty="0">
                <a:solidFill>
                  <a:schemeClr val="tx1"/>
                </a:solidFill>
                <a:latin typeface="Arial" charset="0"/>
                <a:cs typeface="Arial" charset="0"/>
              </a:rPr>
              <a:t>Interface</a:t>
            </a:r>
            <a:endParaRPr lang="nl-NL" sz="1600" b="1" dirty="0">
              <a:solidFill>
                <a:schemeClr val="tx1"/>
              </a:solidFill>
              <a:latin typeface="Arial" charset="0"/>
              <a:cs typeface="Arial" charset="0"/>
            </a:endParaRPr>
          </a:p>
        </p:txBody>
      </p:sp>
      <p:sp>
        <p:nvSpPr>
          <p:cNvPr id="38" name="Rectangle 37"/>
          <p:cNvSpPr/>
          <p:nvPr/>
        </p:nvSpPr>
        <p:spPr bwMode="auto">
          <a:xfrm>
            <a:off x="8229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2400" b="1" dirty="0">
                <a:solidFill>
                  <a:schemeClr val="tx1"/>
                </a:solidFill>
                <a:latin typeface="Arial" charset="0"/>
                <a:cs typeface="Arial" charset="0"/>
              </a:rPr>
              <a:t>DB</a:t>
            </a:r>
          </a:p>
        </p:txBody>
      </p:sp>
      <p:cxnSp>
        <p:nvCxnSpPr>
          <p:cNvPr id="39" name="Straight Connector 38"/>
          <p:cNvCxnSpPr>
            <a:stCxn id="37" idx="0"/>
            <a:endCxn id="40" idx="4"/>
          </p:cNvCxnSpPr>
          <p:nvPr/>
        </p:nvCxnSpPr>
        <p:spPr bwMode="auto">
          <a:xfrm flipV="1">
            <a:off x="8945571" y="3728927"/>
            <a:ext cx="0" cy="57714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8477519" y="3037284"/>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FHIR</a:t>
            </a:r>
          </a:p>
        </p:txBody>
      </p:sp>
    </p:spTree>
    <p:extLst>
      <p:ext uri="{BB962C8B-B14F-4D97-AF65-F5344CB8AC3E}">
        <p14:creationId xmlns:p14="http://schemas.microsoft.com/office/powerpoint/2010/main" val="340337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Repository model</a:t>
            </a:r>
          </a:p>
        </p:txBody>
      </p:sp>
      <p:sp>
        <p:nvSpPr>
          <p:cNvPr id="14" name="Rectangle 13"/>
          <p:cNvSpPr/>
          <p:nvPr/>
        </p:nvSpPr>
        <p:spPr bwMode="auto">
          <a:xfrm>
            <a:off x="3143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Vendor Neutral Repository</a:t>
            </a:r>
          </a:p>
        </p:txBody>
      </p:sp>
      <p:cxnSp>
        <p:nvCxnSpPr>
          <p:cNvPr id="15" name="Straight Connector 14"/>
          <p:cNvCxnSpPr/>
          <p:nvPr/>
        </p:nvCxnSpPr>
        <p:spPr bwMode="auto">
          <a:xfrm flipV="1">
            <a:off x="5879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2783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en-US" sz="2400" b="1">
              <a:solidFill>
                <a:srgbClr val="FFFFFF"/>
              </a:solidFill>
              <a:latin typeface="Arial" charset="0"/>
              <a:cs typeface="Arial" charset="0"/>
            </a:endParaRPr>
          </a:p>
        </p:txBody>
      </p:sp>
      <p:sp>
        <p:nvSpPr>
          <p:cNvPr id="17" name="Oval 16"/>
          <p:cNvSpPr/>
          <p:nvPr/>
        </p:nvSpPr>
        <p:spPr bwMode="auto">
          <a:xfrm>
            <a:off x="5791200" y="3118358"/>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1400" b="1">
                <a:solidFill>
                  <a:srgbClr val="FFFFFF"/>
                </a:solidFill>
                <a:latin typeface="Arial" charset="0"/>
                <a:cs typeface="Arial" charset="0"/>
              </a:rPr>
              <a:t>FHIR</a:t>
            </a:r>
          </a:p>
        </p:txBody>
      </p:sp>
      <p:sp>
        <p:nvSpPr>
          <p:cNvPr id="18" name="Rectangle 17"/>
          <p:cNvSpPr/>
          <p:nvPr/>
        </p:nvSpPr>
        <p:spPr bwMode="auto">
          <a:xfrm>
            <a:off x="2521322" y="1967856"/>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HIS</a:t>
            </a:r>
          </a:p>
        </p:txBody>
      </p:sp>
      <p:sp>
        <p:nvSpPr>
          <p:cNvPr id="19" name="Rectangle 18"/>
          <p:cNvSpPr/>
          <p:nvPr/>
        </p:nvSpPr>
        <p:spPr bwMode="auto">
          <a:xfrm>
            <a:off x="3847084" y="1988841"/>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LIMS</a:t>
            </a:r>
          </a:p>
        </p:txBody>
      </p:sp>
      <p:sp>
        <p:nvSpPr>
          <p:cNvPr id="20" name="Rectangle 19"/>
          <p:cNvSpPr/>
          <p:nvPr/>
        </p:nvSpPr>
        <p:spPr bwMode="auto">
          <a:xfrm>
            <a:off x="5143228" y="1988841"/>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PACS</a:t>
            </a:r>
          </a:p>
        </p:txBody>
      </p:sp>
      <p:sp>
        <p:nvSpPr>
          <p:cNvPr id="21" name="Rectangle 20"/>
          <p:cNvSpPr/>
          <p:nvPr/>
        </p:nvSpPr>
        <p:spPr bwMode="auto">
          <a:xfrm>
            <a:off x="6511380" y="1988841"/>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SystemX</a:t>
            </a:r>
          </a:p>
        </p:txBody>
      </p:sp>
      <p:sp>
        <p:nvSpPr>
          <p:cNvPr id="22" name="Rectangle 21"/>
          <p:cNvSpPr/>
          <p:nvPr/>
        </p:nvSpPr>
        <p:spPr bwMode="auto">
          <a:xfrm>
            <a:off x="8383588" y="1988841"/>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2400" b="1">
                <a:solidFill>
                  <a:schemeClr val="tx1"/>
                </a:solidFill>
                <a:latin typeface="Arial" charset="0"/>
                <a:cs typeface="Arial" charset="0"/>
              </a:rPr>
              <a:t>Gateway</a:t>
            </a:r>
          </a:p>
        </p:txBody>
      </p:sp>
      <p:sp>
        <p:nvSpPr>
          <p:cNvPr id="23" name="Can 22"/>
          <p:cNvSpPr/>
          <p:nvPr/>
        </p:nvSpPr>
        <p:spPr bwMode="auto">
          <a:xfrm>
            <a:off x="2351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4" name="Can 23"/>
          <p:cNvSpPr/>
          <p:nvPr/>
        </p:nvSpPr>
        <p:spPr bwMode="auto">
          <a:xfrm>
            <a:off x="3677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5" name="Can 24"/>
          <p:cNvSpPr/>
          <p:nvPr/>
        </p:nvSpPr>
        <p:spPr bwMode="auto">
          <a:xfrm>
            <a:off x="5015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Can 25"/>
          <p:cNvSpPr/>
          <p:nvPr/>
        </p:nvSpPr>
        <p:spPr bwMode="auto">
          <a:xfrm>
            <a:off x="7565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flipV="1">
            <a:off x="7311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8760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7176120" y="3118358"/>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1400" b="1">
                <a:solidFill>
                  <a:srgbClr val="FFFFFF"/>
                </a:solidFill>
                <a:latin typeface="Arial" charset="0"/>
                <a:cs typeface="Arial" charset="0"/>
              </a:rPr>
              <a:t>FHIR</a:t>
            </a:r>
          </a:p>
        </p:txBody>
      </p:sp>
      <p:sp>
        <p:nvSpPr>
          <p:cNvPr id="31" name="Oval 30"/>
          <p:cNvSpPr/>
          <p:nvPr/>
        </p:nvSpPr>
        <p:spPr bwMode="auto">
          <a:xfrm>
            <a:off x="8688288" y="3118358"/>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1400" b="1">
                <a:solidFill>
                  <a:srgbClr val="FFFFFF"/>
                </a:solidFill>
                <a:latin typeface="Arial" charset="0"/>
                <a:cs typeface="Arial" charset="0"/>
              </a:rPr>
              <a:t>FHIR</a:t>
            </a:r>
          </a:p>
        </p:txBody>
      </p:sp>
      <p:cxnSp>
        <p:nvCxnSpPr>
          <p:cNvPr id="32" name="Straight Connector 31"/>
          <p:cNvCxnSpPr/>
          <p:nvPr/>
        </p:nvCxnSpPr>
        <p:spPr bwMode="auto">
          <a:xfrm flipV="1">
            <a:off x="4583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3287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4511824" y="3118358"/>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1400" b="1">
                <a:solidFill>
                  <a:srgbClr val="FFFFFF"/>
                </a:solidFill>
                <a:latin typeface="Arial" charset="0"/>
                <a:cs typeface="Arial" charset="0"/>
              </a:rPr>
              <a:t>FHIR</a:t>
            </a:r>
          </a:p>
        </p:txBody>
      </p:sp>
      <p:sp>
        <p:nvSpPr>
          <p:cNvPr id="35" name="Oval 34"/>
          <p:cNvSpPr/>
          <p:nvPr/>
        </p:nvSpPr>
        <p:spPr bwMode="auto">
          <a:xfrm>
            <a:off x="3143672" y="3118358"/>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en-US" sz="1400" b="1">
                <a:solidFill>
                  <a:srgbClr val="FFFFFF"/>
                </a:solidFill>
                <a:latin typeface="Arial" charset="0"/>
                <a:cs typeface="Arial" charset="0"/>
              </a:rPr>
              <a:t>FHIR</a:t>
            </a:r>
          </a:p>
        </p:txBody>
      </p:sp>
    </p:spTree>
    <p:extLst>
      <p:ext uri="{BB962C8B-B14F-4D97-AF65-F5344CB8AC3E}">
        <p14:creationId xmlns:p14="http://schemas.microsoft.com/office/powerpoint/2010/main" val="2527471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2615136" y="4504379"/>
            <a:ext cx="1368152" cy="1119587"/>
          </a:xfrm>
          <a:prstGeom prst="flowChartMagneticDisk">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CA" sz="1600" dirty="0"/>
          </a:p>
        </p:txBody>
      </p:sp>
      <p:sp>
        <p:nvSpPr>
          <p:cNvPr id="2" name="Title 1"/>
          <p:cNvSpPr>
            <a:spLocks noGrp="1"/>
          </p:cNvSpPr>
          <p:nvPr>
            <p:ph type="title"/>
          </p:nvPr>
        </p:nvSpPr>
        <p:spPr/>
        <p:txBody>
          <a:bodyPr/>
          <a:lstStyle/>
          <a:p>
            <a:r>
              <a:rPr lang="en-US" noProof="0" dirty="0"/>
              <a:t>Beyond exchange</a:t>
            </a:r>
          </a:p>
        </p:txBody>
      </p:sp>
      <p:sp>
        <p:nvSpPr>
          <p:cNvPr id="5" name="Slide Number Placeholder 4"/>
          <p:cNvSpPr>
            <a:spLocks noGrp="1"/>
          </p:cNvSpPr>
          <p:nvPr>
            <p:ph type="sldNum" sz="quarter" idx="11"/>
          </p:nvPr>
        </p:nvSpPr>
        <p:spPr/>
        <p:txBody>
          <a:bodyPr/>
          <a:lstStyle/>
          <a:p>
            <a:fld id="{2CD36790-EF9F-4521-A783-189BE19EEE4B}" type="slidenum">
              <a:rPr lang="en-US" smtClean="0"/>
              <a:pPr/>
              <a:t>33</a:t>
            </a:fld>
            <a:endParaRPr lang="en-US"/>
          </a:p>
        </p:txBody>
      </p:sp>
      <p:grpSp>
        <p:nvGrpSpPr>
          <p:cNvPr id="21" name="Group 20"/>
          <p:cNvGrpSpPr/>
          <p:nvPr/>
        </p:nvGrpSpPr>
        <p:grpSpPr>
          <a:xfrm>
            <a:off x="2339848" y="2003378"/>
            <a:ext cx="669976" cy="2199020"/>
            <a:chOff x="3876972" y="2147532"/>
            <a:chExt cx="669976" cy="1809200"/>
          </a:xfrm>
        </p:grpSpPr>
        <p:cxnSp>
          <p:nvCxnSpPr>
            <p:cNvPr id="22" name="Straight Connector 21"/>
            <p:cNvCxnSpPr>
              <a:endCxn id="23" idx="4"/>
            </p:cNvCxnSpPr>
            <p:nvPr/>
          </p:nvCxnSpPr>
          <p:spPr bwMode="auto">
            <a:xfrm flipV="1">
              <a:off x="4211960" y="2708920"/>
              <a:ext cx="0" cy="12478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v3</a:t>
              </a:r>
            </a:p>
          </p:txBody>
        </p:sp>
      </p:grpSp>
      <p:sp>
        <p:nvSpPr>
          <p:cNvPr id="24" name="Rectangle 23"/>
          <p:cNvSpPr/>
          <p:nvPr/>
        </p:nvSpPr>
        <p:spPr bwMode="auto">
          <a:xfrm>
            <a:off x="2183088" y="4202400"/>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grpSp>
        <p:nvGrpSpPr>
          <p:cNvPr id="25" name="Group 24"/>
          <p:cNvGrpSpPr/>
          <p:nvPr/>
        </p:nvGrpSpPr>
        <p:grpSpPr>
          <a:xfrm>
            <a:off x="2951916" y="2778979"/>
            <a:ext cx="669976" cy="1423421"/>
            <a:chOff x="3793444" y="2136673"/>
            <a:chExt cx="669976" cy="1067566"/>
          </a:xfrm>
        </p:grpSpPr>
        <p:cxnSp>
          <p:nvCxnSpPr>
            <p:cNvPr id="26" name="Straight Connector 25"/>
            <p:cNvCxnSpPr>
              <a:stCxn id="24" idx="0"/>
              <a:endCxn id="27" idx="4"/>
            </p:cNvCxnSpPr>
            <p:nvPr/>
          </p:nvCxnSpPr>
          <p:spPr bwMode="auto">
            <a:xfrm flipH="1" flipV="1">
              <a:off x="4128432" y="2647380"/>
              <a:ext cx="12308" cy="55685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793444" y="2136673"/>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v2</a:t>
              </a:r>
            </a:p>
          </p:txBody>
        </p:sp>
      </p:grpSp>
      <p:sp>
        <p:nvSpPr>
          <p:cNvPr id="35" name="Rectangle 34"/>
          <p:cNvSpPr/>
          <p:nvPr/>
        </p:nvSpPr>
        <p:spPr bwMode="auto">
          <a:xfrm>
            <a:off x="7536161" y="3284985"/>
            <a:ext cx="2674639" cy="1779187"/>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cxnSp>
        <p:nvCxnSpPr>
          <p:cNvPr id="39" name="Straight Connector 38"/>
          <p:cNvCxnSpPr/>
          <p:nvPr/>
        </p:nvCxnSpPr>
        <p:spPr bwMode="auto">
          <a:xfrm flipV="1">
            <a:off x="8991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34" name="Group 33"/>
          <p:cNvGrpSpPr/>
          <p:nvPr/>
        </p:nvGrpSpPr>
        <p:grpSpPr>
          <a:xfrm>
            <a:off x="3467708" y="2027979"/>
            <a:ext cx="1116124" cy="2174419"/>
            <a:chOff x="3612852" y="1559406"/>
            <a:chExt cx="1116124" cy="1630815"/>
          </a:xfrm>
        </p:grpSpPr>
        <p:cxnSp>
          <p:nvCxnSpPr>
            <p:cNvPr id="36" name="Straight Connector 35"/>
            <p:cNvCxnSpPr>
              <a:endCxn id="41"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1" name="Oval 40"/>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Other</a:t>
              </a:r>
            </a:p>
          </p:txBody>
        </p:sp>
      </p:grpSp>
      <p:cxnSp>
        <p:nvCxnSpPr>
          <p:cNvPr id="42" name="Straight Connector 41"/>
          <p:cNvCxnSpPr/>
          <p:nvPr/>
        </p:nvCxnSpPr>
        <p:spPr bwMode="auto">
          <a:xfrm flipH="1" flipV="1">
            <a:off x="6195625" y="4019707"/>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3" name="Oval 42"/>
          <p:cNvSpPr/>
          <p:nvPr/>
        </p:nvSpPr>
        <p:spPr bwMode="auto">
          <a:xfrm>
            <a:off x="5811813" y="4854689"/>
            <a:ext cx="789525"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X12</a:t>
            </a:r>
          </a:p>
        </p:txBody>
      </p:sp>
      <p:sp>
        <p:nvSpPr>
          <p:cNvPr id="44" name="Rectangle 43"/>
          <p:cNvSpPr/>
          <p:nvPr/>
        </p:nvSpPr>
        <p:spPr bwMode="auto">
          <a:xfrm>
            <a:off x="5303912" y="3617525"/>
            <a:ext cx="1728192" cy="98636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dirty="0">
                <a:solidFill>
                  <a:schemeClr val="tx1"/>
                </a:solidFill>
                <a:latin typeface="Arial" charset="0"/>
                <a:cs typeface="Arial" charset="0"/>
              </a:rPr>
              <a:t>Broker</a:t>
            </a:r>
          </a:p>
          <a:p>
            <a:pPr algn="ctr" eaLnBrk="1" hangingPunct="1"/>
            <a:endParaRPr lang="nl-NL" sz="1200" b="1" dirty="0">
              <a:solidFill>
                <a:schemeClr val="tx1"/>
              </a:solidFill>
              <a:latin typeface="Arial" charset="0"/>
              <a:cs typeface="Arial" charset="0"/>
            </a:endParaRPr>
          </a:p>
          <a:p>
            <a:pPr algn="ctr" eaLnBrk="1" hangingPunct="1"/>
            <a:endParaRPr lang="nl-NL" sz="1200" b="1" dirty="0">
              <a:solidFill>
                <a:schemeClr val="tx1"/>
              </a:solidFill>
              <a:latin typeface="Arial" charset="0"/>
              <a:cs typeface="Arial" charset="0"/>
            </a:endParaRPr>
          </a:p>
          <a:p>
            <a:pPr algn="ctr" eaLnBrk="1" hangingPunct="1"/>
            <a:endParaRPr lang="nl-NL" sz="1200" b="1" dirty="0">
              <a:solidFill>
                <a:schemeClr val="tx1"/>
              </a:solidFill>
              <a:latin typeface="Arial" charset="0"/>
              <a:cs typeface="Arial" charset="0"/>
            </a:endParaRPr>
          </a:p>
        </p:txBody>
      </p:sp>
      <p:grpSp>
        <p:nvGrpSpPr>
          <p:cNvPr id="45" name="Group 44"/>
          <p:cNvGrpSpPr/>
          <p:nvPr/>
        </p:nvGrpSpPr>
        <p:grpSpPr>
          <a:xfrm>
            <a:off x="5303912" y="1937693"/>
            <a:ext cx="669976" cy="1679832"/>
            <a:chOff x="4112337" y="2147532"/>
            <a:chExt cx="669976" cy="1382048"/>
          </a:xfrm>
        </p:grpSpPr>
        <p:cxnSp>
          <p:nvCxnSpPr>
            <p:cNvPr id="46" name="Straight Connector 45"/>
            <p:cNvCxnSpPr>
              <a:endCxn id="47" idx="4"/>
            </p:cNvCxnSpPr>
            <p:nvPr/>
          </p:nvCxnSpPr>
          <p:spPr bwMode="auto">
            <a:xfrm flipV="1">
              <a:off x="4447325" y="2708920"/>
              <a:ext cx="0" cy="82066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7" name="Oval 46"/>
            <p:cNvSpPr/>
            <p:nvPr/>
          </p:nvSpPr>
          <p:spPr bwMode="auto">
            <a:xfrm>
              <a:off x="4112337"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v3</a:t>
              </a:r>
            </a:p>
          </p:txBody>
        </p:sp>
      </p:grpSp>
      <p:sp>
        <p:nvSpPr>
          <p:cNvPr id="48" name="Rectangle 47"/>
          <p:cNvSpPr/>
          <p:nvPr/>
        </p:nvSpPr>
        <p:spPr bwMode="auto">
          <a:xfrm>
            <a:off x="5087888" y="3383104"/>
            <a:ext cx="2124236" cy="139600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endParaRPr lang="nl-NL" sz="2400" b="1">
              <a:solidFill>
                <a:srgbClr val="FFFFFF"/>
              </a:solidFill>
              <a:latin typeface="Arial" charset="0"/>
              <a:cs typeface="Arial" charset="0"/>
            </a:endParaRPr>
          </a:p>
        </p:txBody>
      </p:sp>
      <p:grpSp>
        <p:nvGrpSpPr>
          <p:cNvPr id="49" name="Group 48"/>
          <p:cNvGrpSpPr/>
          <p:nvPr/>
        </p:nvGrpSpPr>
        <p:grpSpPr>
          <a:xfrm>
            <a:off x="6099148" y="2538355"/>
            <a:ext cx="669976" cy="1079168"/>
            <a:chOff x="3876972" y="2147532"/>
            <a:chExt cx="669976" cy="809376"/>
          </a:xfrm>
        </p:grpSpPr>
        <p:cxnSp>
          <p:nvCxnSpPr>
            <p:cNvPr id="50" name="Straight Connector 49"/>
            <p:cNvCxnSpPr>
              <a:endCxn id="51" idx="4"/>
            </p:cNvCxnSpPr>
            <p:nvPr/>
          </p:nvCxnSpPr>
          <p:spPr bwMode="auto">
            <a:xfrm flipV="1">
              <a:off x="4211960" y="2635270"/>
              <a:ext cx="0" cy="32163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1" name="Oval 50"/>
            <p:cNvSpPr/>
            <p:nvPr/>
          </p:nvSpPr>
          <p:spPr bwMode="auto">
            <a:xfrm>
              <a:off x="3876972" y="2147532"/>
              <a:ext cx="669976" cy="48773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v2</a:t>
              </a:r>
            </a:p>
          </p:txBody>
        </p:sp>
      </p:grpSp>
      <p:sp>
        <p:nvSpPr>
          <p:cNvPr id="72" name="Oval 71"/>
          <p:cNvSpPr/>
          <p:nvPr/>
        </p:nvSpPr>
        <p:spPr bwMode="auto">
          <a:xfrm>
            <a:off x="5699956" y="4019708"/>
            <a:ext cx="936104" cy="436061"/>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eaLnBrk="1" hangingPunct="1"/>
            <a:r>
              <a:rPr lang="nl-NL" sz="1400" b="1" dirty="0">
                <a:solidFill>
                  <a:srgbClr val="FFFFFF"/>
                </a:solidFill>
                <a:latin typeface="Arial" charset="0"/>
                <a:cs typeface="Arial" charset="0"/>
              </a:rPr>
              <a:t>FHIR</a:t>
            </a:r>
          </a:p>
        </p:txBody>
      </p:sp>
      <p:sp>
        <p:nvSpPr>
          <p:cNvPr id="73" name="TextBox 72"/>
          <p:cNvSpPr txBox="1"/>
          <p:nvPr/>
        </p:nvSpPr>
        <p:spPr>
          <a:xfrm>
            <a:off x="2649292" y="4516134"/>
            <a:ext cx="1333996" cy="338554"/>
          </a:xfrm>
          <a:prstGeom prst="rect">
            <a:avLst/>
          </a:prstGeom>
          <a:noFill/>
        </p:spPr>
        <p:txBody>
          <a:bodyPr wrap="square" rtlCol="0">
            <a:spAutoFit/>
          </a:bodyPr>
          <a:lstStyle/>
          <a:p>
            <a:pPr algn="ctr"/>
            <a:r>
              <a:rPr lang="en-US" sz="1600" dirty="0"/>
              <a:t>Repository</a:t>
            </a:r>
            <a:endParaRPr lang="en-CA" sz="1600" dirty="0"/>
          </a:p>
        </p:txBody>
      </p:sp>
      <p:sp>
        <p:nvSpPr>
          <p:cNvPr id="74" name="Flowchart: Magnetic Disk 73"/>
          <p:cNvSpPr/>
          <p:nvPr/>
        </p:nvSpPr>
        <p:spPr bwMode="auto">
          <a:xfrm>
            <a:off x="8347388" y="4594142"/>
            <a:ext cx="1368152" cy="1119587"/>
          </a:xfrm>
          <a:prstGeom prst="flowChartMagneticDisk">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CA" sz="1600" dirty="0"/>
          </a:p>
        </p:txBody>
      </p:sp>
      <p:sp>
        <p:nvSpPr>
          <p:cNvPr id="76" name="Rectangle 75"/>
          <p:cNvSpPr/>
          <p:nvPr/>
        </p:nvSpPr>
        <p:spPr bwMode="auto">
          <a:xfrm>
            <a:off x="7670304" y="3383105"/>
            <a:ext cx="1361160" cy="14903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dirty="0">
                <a:solidFill>
                  <a:schemeClr val="tx1"/>
                </a:solidFill>
                <a:latin typeface="Arial" charset="0"/>
                <a:cs typeface="Arial" charset="0"/>
              </a:rPr>
              <a:t>Decision Support</a:t>
            </a:r>
          </a:p>
          <a:p>
            <a:pPr algn="ctr" eaLnBrk="1" hangingPunct="1"/>
            <a:endParaRPr lang="nl-NL" sz="1200" b="1" dirty="0">
              <a:solidFill>
                <a:schemeClr val="tx1"/>
              </a:solidFill>
              <a:latin typeface="Arial" charset="0"/>
              <a:cs typeface="Arial" charset="0"/>
            </a:endParaRPr>
          </a:p>
          <a:p>
            <a:pPr algn="ctr" eaLnBrk="1" hangingPunct="1"/>
            <a:endParaRPr lang="nl-NL" sz="1200" b="1" dirty="0">
              <a:solidFill>
                <a:schemeClr val="tx1"/>
              </a:solidFill>
              <a:latin typeface="Arial" charset="0"/>
              <a:cs typeface="Arial" charset="0"/>
            </a:endParaRPr>
          </a:p>
          <a:p>
            <a:pPr algn="ctr" eaLnBrk="1" hangingPunct="1"/>
            <a:endParaRPr lang="nl-NL" sz="1200" b="1" dirty="0">
              <a:solidFill>
                <a:schemeClr val="tx1"/>
              </a:solidFill>
              <a:latin typeface="Arial" charset="0"/>
              <a:cs typeface="Arial" charset="0"/>
            </a:endParaRPr>
          </a:p>
        </p:txBody>
      </p:sp>
      <p:sp>
        <p:nvSpPr>
          <p:cNvPr id="77" name="Oval 76"/>
          <p:cNvSpPr/>
          <p:nvPr/>
        </p:nvSpPr>
        <p:spPr bwMode="auto">
          <a:xfrm>
            <a:off x="7882832" y="4125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FHIR</a:t>
            </a:r>
          </a:p>
        </p:txBody>
      </p:sp>
      <p:sp>
        <p:nvSpPr>
          <p:cNvPr id="78" name="Oval 77"/>
          <p:cNvSpPr/>
          <p:nvPr/>
        </p:nvSpPr>
        <p:spPr bwMode="auto">
          <a:xfrm>
            <a:off x="2818852" y="4889252"/>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400" b="1" dirty="0">
                <a:solidFill>
                  <a:srgbClr val="FFFFFF"/>
                </a:solidFill>
                <a:latin typeface="Arial" charset="0"/>
                <a:cs typeface="Arial" charset="0"/>
              </a:rPr>
              <a:t>FHIR</a:t>
            </a:r>
          </a:p>
        </p:txBody>
      </p:sp>
      <p:grpSp>
        <p:nvGrpSpPr>
          <p:cNvPr id="80" name="Group 79"/>
          <p:cNvGrpSpPr/>
          <p:nvPr/>
        </p:nvGrpSpPr>
        <p:grpSpPr>
          <a:xfrm>
            <a:off x="8620186" y="2429467"/>
            <a:ext cx="1116124" cy="2174419"/>
            <a:chOff x="3612852" y="1559406"/>
            <a:chExt cx="1116124" cy="1630815"/>
          </a:xfrm>
        </p:grpSpPr>
        <p:cxnSp>
          <p:nvCxnSpPr>
            <p:cNvPr id="81" name="Straight Connector 80"/>
            <p:cNvCxnSpPr>
              <a:endCxn id="82"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2" name="Oval 81"/>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1" hangingPunct="1"/>
              <a:r>
                <a:rPr lang="nl-NL" sz="1600" b="1" dirty="0">
                  <a:solidFill>
                    <a:srgbClr val="FFFFFF"/>
                  </a:solidFill>
                  <a:latin typeface="Arial" charset="0"/>
                  <a:cs typeface="Arial" charset="0"/>
                </a:rPr>
                <a:t>Other</a:t>
              </a:r>
            </a:p>
          </p:txBody>
        </p:sp>
      </p:grpSp>
      <p:cxnSp>
        <p:nvCxnSpPr>
          <p:cNvPr id="83" name="Straight Connector 82"/>
          <p:cNvCxnSpPr>
            <a:stCxn id="76" idx="0"/>
            <a:endCxn id="82" idx="3"/>
          </p:cNvCxnSpPr>
          <p:nvPr/>
        </p:nvCxnSpPr>
        <p:spPr bwMode="auto">
          <a:xfrm flipV="1">
            <a:off x="8350885" y="3010687"/>
            <a:ext cx="432755" cy="37241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55222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a server</a:t>
            </a:r>
          </a:p>
        </p:txBody>
      </p:sp>
      <p:sp>
        <p:nvSpPr>
          <p:cNvPr id="3" name="Slide Number Placeholder 2"/>
          <p:cNvSpPr>
            <a:spLocks noGrp="1"/>
          </p:cNvSpPr>
          <p:nvPr>
            <p:ph type="sldNum" sz="quarter" idx="11"/>
          </p:nvPr>
        </p:nvSpPr>
        <p:spPr/>
        <p:txBody>
          <a:bodyPr/>
          <a:lstStyle/>
          <a:p>
            <a:fld id="{5CC3E5C4-3E2B-40F1-9F2B-C46CEB0C88DF}" type="slidenum">
              <a:rPr lang="en-US" smtClean="0"/>
              <a:pPr/>
              <a:t>34</a:t>
            </a:fld>
            <a:endParaRPr lang="en-US"/>
          </a:p>
        </p:txBody>
      </p:sp>
      <p:sp>
        <p:nvSpPr>
          <p:cNvPr id="5" name="Rounded Rectangle 4"/>
          <p:cNvSpPr/>
          <p:nvPr/>
        </p:nvSpPr>
        <p:spPr bwMode="auto">
          <a:xfrm>
            <a:off x="2209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ndParaRPr>
          </a:p>
        </p:txBody>
      </p:sp>
      <p:sp>
        <p:nvSpPr>
          <p:cNvPr id="6" name="Rectangle 5"/>
          <p:cNvSpPr/>
          <p:nvPr/>
        </p:nvSpPr>
        <p:spPr bwMode="auto">
          <a:xfrm>
            <a:off x="4495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a:solidFill>
                  <a:schemeClr val="bg1"/>
                </a:solidFill>
              </a:rPr>
              <a:t>HTTP</a:t>
            </a:r>
            <a:r>
              <a:rPr lang="en-US" b="1">
                <a:solidFill>
                  <a:schemeClr val="bg1"/>
                </a:solidFill>
                <a:latin typeface="Arial" charset="0"/>
              </a:rPr>
              <a:t> / REST interface</a:t>
            </a:r>
          </a:p>
        </p:txBody>
      </p:sp>
      <p:sp>
        <p:nvSpPr>
          <p:cNvPr id="7" name="Cloud 6"/>
          <p:cNvSpPr/>
          <p:nvPr/>
        </p:nvSpPr>
        <p:spPr bwMode="auto">
          <a:xfrm>
            <a:off x="7010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t>Encoding/decoding, param validation, syntax validation</a:t>
            </a:r>
          </a:p>
        </p:txBody>
      </p:sp>
      <p:sp>
        <p:nvSpPr>
          <p:cNvPr id="8" name="Rectangle 7"/>
          <p:cNvSpPr/>
          <p:nvPr/>
        </p:nvSpPr>
        <p:spPr bwMode="auto">
          <a:xfrm>
            <a:off x="4800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a:solidFill>
                  <a:schemeClr val="bg1"/>
                </a:solidFill>
              </a:rPr>
              <a:t>Fhir Service</a:t>
            </a:r>
            <a:endParaRPr lang="en-US" b="1">
              <a:solidFill>
                <a:schemeClr val="bg1"/>
              </a:solidFill>
              <a:latin typeface="Arial" charset="0"/>
            </a:endParaRPr>
          </a:p>
        </p:txBody>
      </p:sp>
      <p:sp>
        <p:nvSpPr>
          <p:cNvPr id="9" name="Up-Down Arrow 8"/>
          <p:cNvSpPr/>
          <p:nvPr/>
        </p:nvSpPr>
        <p:spPr bwMode="auto">
          <a:xfrm>
            <a:off x="5715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ndParaRPr>
          </a:p>
        </p:txBody>
      </p:sp>
      <p:sp>
        <p:nvSpPr>
          <p:cNvPr id="10" name="Rectangle 9"/>
          <p:cNvSpPr/>
          <p:nvPr/>
        </p:nvSpPr>
        <p:spPr bwMode="auto">
          <a:xfrm>
            <a:off x="2590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a:solidFill>
                  <a:schemeClr val="bg1"/>
                </a:solidFill>
              </a:rPr>
              <a:t>Indexer / Search</a:t>
            </a:r>
            <a:endParaRPr lang="en-US" b="1">
              <a:solidFill>
                <a:schemeClr val="bg1"/>
              </a:solidFill>
              <a:latin typeface="Arial" charset="0"/>
            </a:endParaRPr>
          </a:p>
        </p:txBody>
      </p:sp>
      <p:sp>
        <p:nvSpPr>
          <p:cNvPr id="11" name="Rectangle 10"/>
          <p:cNvSpPr/>
          <p:nvPr/>
        </p:nvSpPr>
        <p:spPr bwMode="auto">
          <a:xfrm>
            <a:off x="6858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a:solidFill>
                  <a:schemeClr val="bg1"/>
                </a:solidFill>
              </a:rPr>
              <a:t>Storage</a:t>
            </a:r>
            <a:endParaRPr lang="en-US" b="1">
              <a:solidFill>
                <a:schemeClr val="bg1"/>
              </a:solidFill>
              <a:latin typeface="Arial" charset="0"/>
            </a:endParaRPr>
          </a:p>
        </p:txBody>
      </p:sp>
      <p:sp>
        <p:nvSpPr>
          <p:cNvPr id="12" name="Left-Up Arrow 11"/>
          <p:cNvSpPr/>
          <p:nvPr/>
        </p:nvSpPr>
        <p:spPr bwMode="auto">
          <a:xfrm rot="10800000">
            <a:off x="3657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3" name="Left-Up Arrow 12"/>
          <p:cNvSpPr/>
          <p:nvPr/>
        </p:nvSpPr>
        <p:spPr bwMode="auto">
          <a:xfrm rot="16200000">
            <a:off x="6896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4" name="Cloud 13"/>
          <p:cNvSpPr/>
          <p:nvPr/>
        </p:nvSpPr>
        <p:spPr bwMode="auto">
          <a:xfrm>
            <a:off x="2362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t>Implement service operations as described in spec</a:t>
            </a:r>
          </a:p>
        </p:txBody>
      </p:sp>
    </p:spTree>
    <p:extLst>
      <p:ext uri="{BB962C8B-B14F-4D97-AF65-F5344CB8AC3E}">
        <p14:creationId xmlns:p14="http://schemas.microsoft.com/office/powerpoint/2010/main" val="28053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4114800" y="1752601"/>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06" name="Rectangle 105"/>
          <p:cNvSpPr/>
          <p:nvPr/>
        </p:nvSpPr>
        <p:spPr bwMode="auto">
          <a:xfrm>
            <a:off x="8305800" y="1828801"/>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From wire to store</a:t>
            </a:r>
          </a:p>
        </p:txBody>
      </p:sp>
      <p:sp>
        <p:nvSpPr>
          <p:cNvPr id="4" name="Can 3"/>
          <p:cNvSpPr/>
          <p:nvPr/>
        </p:nvSpPr>
        <p:spPr>
          <a:xfrm>
            <a:off x="1869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Storage</a:t>
            </a:r>
          </a:p>
        </p:txBody>
      </p:sp>
      <p:sp>
        <p:nvSpPr>
          <p:cNvPr id="8" name="Rectangle 7"/>
          <p:cNvSpPr/>
          <p:nvPr/>
        </p:nvSpPr>
        <p:spPr>
          <a:xfrm>
            <a:off x="1856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Fhir Service</a:t>
            </a:r>
          </a:p>
        </p:txBody>
      </p:sp>
      <p:sp>
        <p:nvSpPr>
          <p:cNvPr id="9" name="Round Diagonal Corner Rectangle 8"/>
          <p:cNvSpPr/>
          <p:nvPr/>
        </p:nvSpPr>
        <p:spPr>
          <a:xfrm>
            <a:off x="1895128" y="1828801"/>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REST interface</a:t>
            </a:r>
          </a:p>
        </p:txBody>
      </p:sp>
      <p:grpSp>
        <p:nvGrpSpPr>
          <p:cNvPr id="33" name="Group 32"/>
          <p:cNvGrpSpPr/>
          <p:nvPr/>
        </p:nvGrpSpPr>
        <p:grpSpPr>
          <a:xfrm>
            <a:off x="4114800" y="1880338"/>
            <a:ext cx="1676400" cy="4493980"/>
            <a:chOff x="2926422" y="1828800"/>
            <a:chExt cx="1676400" cy="4493980"/>
          </a:xfrm>
        </p:grpSpPr>
        <p:sp>
          <p:nvSpPr>
            <p:cNvPr id="12" name="TextBox 1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3" name="TextBox 1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4" name="TextBox 13"/>
            <p:cNvSpPr txBox="1"/>
            <p:nvPr/>
          </p:nvSpPr>
          <p:spPr>
            <a:xfrm>
              <a:off x="3354148" y="5953448"/>
              <a:ext cx="864339" cy="369332"/>
            </a:xfrm>
            <a:prstGeom prst="rect">
              <a:avLst/>
            </a:prstGeom>
            <a:noFill/>
          </p:spPr>
          <p:txBody>
            <a:bodyPr wrap="none" rtlCol="0">
              <a:spAutoFit/>
            </a:bodyPr>
            <a:lstStyle/>
            <a:p>
              <a:r>
                <a:rPr lang="en-US" b="1"/>
                <a:t>DBMS</a:t>
              </a:r>
            </a:p>
          </p:txBody>
        </p:sp>
        <p:sp>
          <p:nvSpPr>
            <p:cNvPr id="15" name="TextBox 14"/>
            <p:cNvSpPr txBox="1"/>
            <p:nvPr/>
          </p:nvSpPr>
          <p:spPr>
            <a:xfrm>
              <a:off x="3240578" y="5181600"/>
              <a:ext cx="1133644" cy="369332"/>
            </a:xfrm>
            <a:prstGeom prst="rect">
              <a:avLst/>
            </a:prstGeom>
            <a:noFill/>
          </p:spPr>
          <p:txBody>
            <a:bodyPr wrap="none" rtlCol="0">
              <a:spAutoFit/>
            </a:bodyPr>
            <a:lstStyle/>
            <a:p>
              <a:r>
                <a:rPr lang="en-US" b="1"/>
                <a:t>O-R Map</a:t>
              </a:r>
            </a:p>
          </p:txBody>
        </p:sp>
        <p:sp>
          <p:nvSpPr>
            <p:cNvPr id="16" name="TextBox 1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11"/>
          </p:nvPr>
        </p:nvSpPr>
        <p:spPr/>
        <p:txBody>
          <a:bodyPr/>
          <a:lstStyle/>
          <a:p>
            <a:fld id="{5CC3E5C4-3E2B-40F1-9F2B-C46CEB0C88DF}" type="slidenum">
              <a:rPr lang="en-US" smtClean="0"/>
              <a:pPr/>
              <a:t>35</a:t>
            </a:fld>
            <a:endParaRPr lang="en-US"/>
          </a:p>
        </p:txBody>
      </p:sp>
      <p:grpSp>
        <p:nvGrpSpPr>
          <p:cNvPr id="34" name="Group 33"/>
          <p:cNvGrpSpPr/>
          <p:nvPr/>
        </p:nvGrpSpPr>
        <p:grpSpPr>
          <a:xfrm>
            <a:off x="6324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73" name="TextBox 7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75" name="TextBox 74"/>
              <p:cNvSpPr txBox="1"/>
              <p:nvPr/>
            </p:nvSpPr>
            <p:spPr>
              <a:xfrm>
                <a:off x="3203776" y="5181600"/>
                <a:ext cx="1120820" cy="369332"/>
              </a:xfrm>
              <a:prstGeom prst="rect">
                <a:avLst/>
              </a:prstGeom>
              <a:noFill/>
            </p:spPr>
            <p:txBody>
              <a:bodyPr wrap="none" rtlCol="0">
                <a:spAutoFit/>
              </a:bodyPr>
              <a:lstStyle/>
              <a:p>
                <a:r>
                  <a:rPr lang="en-US" b="1"/>
                  <a:t>Serialize</a:t>
                </a:r>
              </a:p>
            </p:txBody>
          </p:sp>
          <p:sp>
            <p:nvSpPr>
              <p:cNvPr id="76" name="TextBox 7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679207" y="5806625"/>
              <a:ext cx="1364477" cy="646331"/>
            </a:xfrm>
            <a:prstGeom prst="rect">
              <a:avLst/>
            </a:prstGeom>
            <a:noFill/>
          </p:spPr>
          <p:txBody>
            <a:bodyPr wrap="none" rtlCol="0">
              <a:spAutoFit/>
            </a:bodyPr>
            <a:lstStyle/>
            <a:p>
              <a:pPr algn="ctr"/>
              <a:r>
                <a:rPr lang="en-US" b="1"/>
                <a:t>NoSql</a:t>
              </a:r>
              <a:br>
                <a:rPr lang="en-US" b="1"/>
              </a:br>
              <a:r>
                <a:rPr lang="en-US" b="1"/>
                <a:t>(Xml/Json)</a:t>
              </a:r>
            </a:p>
          </p:txBody>
        </p:sp>
      </p:grpSp>
      <p:grpSp>
        <p:nvGrpSpPr>
          <p:cNvPr id="107" name="Group 106"/>
          <p:cNvGrpSpPr/>
          <p:nvPr/>
        </p:nvGrpSpPr>
        <p:grpSpPr>
          <a:xfrm>
            <a:off x="8382000" y="1828800"/>
            <a:ext cx="1676400" cy="4493980"/>
            <a:chOff x="2926422" y="1828800"/>
            <a:chExt cx="1676400" cy="4493980"/>
          </a:xfrm>
        </p:grpSpPr>
        <p:sp>
          <p:nvSpPr>
            <p:cNvPr id="108" name="TextBox 107"/>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10" name="TextBox 109"/>
            <p:cNvSpPr txBox="1"/>
            <p:nvPr/>
          </p:nvSpPr>
          <p:spPr>
            <a:xfrm>
              <a:off x="3354148" y="5953448"/>
              <a:ext cx="864339" cy="369332"/>
            </a:xfrm>
            <a:prstGeom prst="rect">
              <a:avLst/>
            </a:prstGeom>
            <a:noFill/>
          </p:spPr>
          <p:txBody>
            <a:bodyPr wrap="none" rtlCol="0">
              <a:spAutoFit/>
            </a:bodyPr>
            <a:lstStyle/>
            <a:p>
              <a:r>
                <a:rPr lang="en-US" b="1"/>
                <a:t>DBMS</a:t>
              </a:r>
            </a:p>
          </p:txBody>
        </p:sp>
        <p:sp>
          <p:nvSpPr>
            <p:cNvPr id="111" name="TextBox 110"/>
            <p:cNvSpPr txBox="1"/>
            <p:nvPr/>
          </p:nvSpPr>
          <p:spPr>
            <a:xfrm>
              <a:off x="3231222" y="5181600"/>
              <a:ext cx="1120820" cy="369332"/>
            </a:xfrm>
            <a:prstGeom prst="rect">
              <a:avLst/>
            </a:prstGeom>
            <a:noFill/>
          </p:spPr>
          <p:txBody>
            <a:bodyPr wrap="none" rtlCol="0">
              <a:spAutoFit/>
            </a:bodyPr>
            <a:lstStyle/>
            <a:p>
              <a:r>
                <a:rPr lang="en-US" b="1"/>
                <a:t>Serialize</a:t>
              </a:r>
            </a:p>
          </p:txBody>
        </p:sp>
        <p:sp>
          <p:nvSpPr>
            <p:cNvPr id="112" name="TextBox 111"/>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21628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11"/>
          </p:nvPr>
        </p:nvSpPr>
        <p:spPr/>
        <p:txBody>
          <a:bodyPr/>
          <a:lstStyle/>
          <a:p>
            <a:fld id="{5CC3E5C4-3E2B-40F1-9F2B-C46CEB0C88DF}" type="slidenum">
              <a:rPr lang="en-CA" smtClean="0"/>
              <a:pPr/>
              <a:t>36</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pP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pPr>
              <a:spcBef>
                <a:spcPts val="0"/>
              </a:spcBef>
            </a:pPr>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spcBef>
                <a:spcPts val="0"/>
              </a:spcBef>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spcBef>
                  <a:spcPts val="0"/>
                </a:spcBef>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spcBef>
                <a:spcPts val="0"/>
              </a:spcBef>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11"/>
          </p:nvPr>
        </p:nvSpPr>
        <p:spPr/>
        <p:txBody>
          <a:bodyPr/>
          <a:lstStyle/>
          <a:p>
            <a:fld id="{5CC3E5C4-3E2B-40F1-9F2B-C46CEB0C88DF}" type="slidenum">
              <a:rPr lang="en-CA" smtClean="0"/>
              <a:pPr/>
              <a:t>37</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a:p>
            <a:pPr lvl="0"/>
            <a:r>
              <a:rPr lang="en-US" noProof="0" dirty="0"/>
              <a:t>You can use it for</a:t>
            </a:r>
          </a:p>
          <a:p>
            <a:pPr lvl="1"/>
            <a:r>
              <a:rPr lang="en-US" noProof="0" dirty="0"/>
              <a:t>Light or heavy</a:t>
            </a:r>
            <a:r>
              <a:rPr lang="en-US" baseline="0" noProof="0" dirty="0"/>
              <a:t> c</a:t>
            </a:r>
            <a:r>
              <a:rPr lang="en-US" noProof="0" dirty="0"/>
              <a:t>lients</a:t>
            </a:r>
          </a:p>
          <a:p>
            <a:pPr lvl="1"/>
            <a:r>
              <a:rPr lang="en-US" noProof="0" dirty="0"/>
              <a:t>Central server or peer-to-peer</a:t>
            </a:r>
            <a:r>
              <a:rPr lang="en-US" baseline="0" noProof="0" dirty="0"/>
              <a:t> sharing</a:t>
            </a:r>
          </a:p>
          <a:p>
            <a:pPr lvl="1"/>
            <a:r>
              <a:rPr lang="en-US" baseline="0" noProof="0" dirty="0"/>
              <a:t>Push or pull</a:t>
            </a:r>
          </a:p>
          <a:p>
            <a:pPr lvl="1"/>
            <a:r>
              <a:rPr lang="en-US" noProof="0" dirty="0"/>
              <a:t>Query</a:t>
            </a:r>
            <a:r>
              <a:rPr lang="en-US" baseline="0" noProof="0" dirty="0"/>
              <a:t> or publish/subscribe</a:t>
            </a:r>
          </a:p>
          <a:p>
            <a:pPr lvl="1"/>
            <a:r>
              <a:rPr lang="en-US" baseline="0" noProof="0" dirty="0"/>
              <a:t>Loosely coupled or tightly coupled environments</a:t>
            </a:r>
          </a:p>
          <a:p>
            <a:pPr lvl="1">
              <a:defRPr/>
            </a:pPr>
            <a:r>
              <a:rPr lang="en-US" dirty="0"/>
              <a:t>With history tracking or without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38</a:t>
            </a:fld>
            <a:endParaRPr lang="en-CA"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305" y="2924944"/>
            <a:ext cx="873125"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264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Bottom Line</a:t>
            </a:r>
          </a:p>
        </p:txBody>
      </p:sp>
      <p:sp>
        <p:nvSpPr>
          <p:cNvPr id="3" name="Content Placeholder 2"/>
          <p:cNvSpPr>
            <a:spLocks noGrp="1"/>
          </p:cNvSpPr>
          <p:nvPr>
            <p:ph idx="1"/>
          </p:nvPr>
        </p:nvSpPr>
        <p:spPr/>
        <p:txBody>
          <a:bodyPr/>
          <a:lstStyle/>
          <a:p>
            <a:r>
              <a:rPr lang="en-US" noProof="0" dirty="0"/>
              <a:t>FHIR is a set of tools</a:t>
            </a:r>
          </a:p>
          <a:p>
            <a:pPr lvl="1"/>
            <a:r>
              <a:rPr lang="en-US" noProof="0" dirty="0"/>
              <a:t>Defined resources</a:t>
            </a:r>
          </a:p>
          <a:p>
            <a:pPr lvl="1"/>
            <a:r>
              <a:rPr lang="en-US" noProof="0" dirty="0"/>
              <a:t>Extensibility mechanism</a:t>
            </a:r>
          </a:p>
          <a:p>
            <a:pPr lvl="1"/>
            <a:r>
              <a:rPr lang="en-US" noProof="0" dirty="0"/>
              <a:t>Set of standard interfaces</a:t>
            </a:r>
          </a:p>
          <a:p>
            <a:pPr lvl="0"/>
            <a:r>
              <a:rPr lang="en-US" noProof="0" dirty="0"/>
              <a:t>Primary</a:t>
            </a:r>
            <a:r>
              <a:rPr lang="en-US" baseline="0" noProof="0" dirty="0"/>
              <a:t> purpose is interoperable data exchange</a:t>
            </a:r>
          </a:p>
          <a:p>
            <a:pPr lvl="0"/>
            <a:r>
              <a:rPr lang="en-US" baseline="0" noProof="0" dirty="0"/>
              <a:t>However, it can be leveraged in many ways</a:t>
            </a:r>
          </a:p>
          <a:p>
            <a:pPr lvl="1"/>
            <a:r>
              <a:rPr lang="en-US" noProof="0" dirty="0"/>
              <a:t>Many we haven’t even thought of yet . .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387379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Learning Objectives</a:t>
            </a:r>
          </a:p>
        </p:txBody>
      </p:sp>
      <p:sp>
        <p:nvSpPr>
          <p:cNvPr id="3" name="Content Placeholder 2"/>
          <p:cNvSpPr>
            <a:spLocks noGrp="1"/>
          </p:cNvSpPr>
          <p:nvPr>
            <p:ph idx="1"/>
          </p:nvPr>
        </p:nvSpPr>
        <p:spPr/>
        <p:txBody>
          <a:bodyPr/>
          <a:lstStyle/>
          <a:p>
            <a:r>
              <a:rPr lang="en-US" noProof="0" dirty="0"/>
              <a:t>You should be able to:</a:t>
            </a:r>
          </a:p>
          <a:p>
            <a:pPr lvl="1"/>
            <a:r>
              <a:rPr lang="en-US" sz="2700" dirty="0">
                <a:latin typeface="Calibri"/>
              </a:rPr>
              <a:t>List FHIR’s interoperability paradigms and explain when each should be used</a:t>
            </a:r>
          </a:p>
          <a:p>
            <a:pPr lvl="1"/>
            <a:r>
              <a:rPr lang="en-US" sz="2700" dirty="0">
                <a:latin typeface="Calibri"/>
              </a:rPr>
              <a:t>Give examples of where FHIR can fit in the architectural stack</a:t>
            </a:r>
          </a:p>
          <a:p>
            <a:pPr lvl="1"/>
            <a:r>
              <a:rPr lang="en-US" sz="2700" dirty="0">
                <a:latin typeface="Calibri"/>
              </a:rPr>
              <a:t>Identify several FHIR architectural considerations and describe how to address them</a:t>
            </a:r>
          </a:p>
          <a:p>
            <a:pPr lvl="1"/>
            <a:r>
              <a:rPr lang="en-US" sz="2700" dirty="0">
                <a:latin typeface="Calibri"/>
              </a:rPr>
              <a:t>Explain where and how Profiles fit into an architectural solution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158052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Learning Objectives</a:t>
            </a:r>
          </a:p>
        </p:txBody>
      </p:sp>
      <p:sp>
        <p:nvSpPr>
          <p:cNvPr id="3" name="Content Placeholder 2"/>
          <p:cNvSpPr>
            <a:spLocks noGrp="1"/>
          </p:cNvSpPr>
          <p:nvPr>
            <p:ph idx="1"/>
          </p:nvPr>
        </p:nvSpPr>
        <p:spPr/>
        <p:txBody>
          <a:bodyPr/>
          <a:lstStyle/>
          <a:p>
            <a:r>
              <a:rPr lang="en-US" noProof="0" dirty="0"/>
              <a:t>You should be able to:</a:t>
            </a:r>
          </a:p>
          <a:p>
            <a:pPr lvl="1"/>
            <a:r>
              <a:rPr lang="en-US" sz="2700" dirty="0">
                <a:latin typeface="Calibri"/>
              </a:rPr>
              <a:t>List FHIR’s interoperability paradigms and explain when each should be used</a:t>
            </a:r>
          </a:p>
          <a:p>
            <a:pPr lvl="1"/>
            <a:r>
              <a:rPr lang="en-US" sz="2700" b="1" dirty="0">
                <a:latin typeface="Calibri"/>
              </a:rPr>
              <a:t>Give examples of where FHIR can fit in the architectural stack</a:t>
            </a:r>
          </a:p>
          <a:p>
            <a:pPr lvl="1"/>
            <a:r>
              <a:rPr lang="en-US" sz="2700" dirty="0">
                <a:latin typeface="Calibri"/>
              </a:rPr>
              <a:t>Identify several FHIR architectural considerations and describe how to address them</a:t>
            </a:r>
          </a:p>
          <a:p>
            <a:pPr lvl="1"/>
            <a:r>
              <a:rPr lang="en-US" sz="2700" dirty="0">
                <a:latin typeface="Calibri"/>
              </a:rPr>
              <a:t>Explain where and how Profiles fit into an architectural solution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312442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Features</a:t>
            </a:r>
          </a:p>
        </p:txBody>
      </p:sp>
      <p:sp>
        <p:nvSpPr>
          <p:cNvPr id="2" name="Text Placeholder 1"/>
          <p:cNvSpPr>
            <a:spLocks noGrp="1"/>
          </p:cNvSpPr>
          <p:nvPr>
            <p:ph type="body" idx="1"/>
          </p:nvPr>
        </p:nvSpPr>
        <p:spPr/>
        <p:txBody>
          <a:bodyPr/>
          <a:lstStyle/>
          <a:p>
            <a:r>
              <a:rPr lang="en-US" noProof="0" dirty="0"/>
              <a:t>And the architecture decisions that go with them</a:t>
            </a:r>
          </a:p>
        </p:txBody>
      </p:sp>
    </p:spTree>
    <p:extLst>
      <p:ext uri="{BB962C8B-B14F-4D97-AF65-F5344CB8AC3E}">
        <p14:creationId xmlns:p14="http://schemas.microsoft.com/office/powerpoint/2010/main" val="1354219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Features</a:t>
            </a:r>
            <a:endParaRPr lang="en-CA" dirty="0"/>
          </a:p>
        </p:txBody>
      </p:sp>
      <p:sp>
        <p:nvSpPr>
          <p:cNvPr id="4" name="Content Placeholder 3"/>
          <p:cNvSpPr>
            <a:spLocks noGrp="1"/>
          </p:cNvSpPr>
          <p:nvPr>
            <p:ph sz="half" idx="1"/>
          </p:nvPr>
        </p:nvSpPr>
        <p:spPr/>
        <p:txBody>
          <a:bodyPr/>
          <a:lstStyle/>
          <a:p>
            <a:r>
              <a:rPr lang="en-US" dirty="0"/>
              <a:t>Narrative</a:t>
            </a:r>
          </a:p>
          <a:p>
            <a:r>
              <a:rPr lang="en-US" dirty="0"/>
              <a:t>Extensions</a:t>
            </a:r>
          </a:p>
          <a:p>
            <a:r>
              <a:rPr lang="en-US" dirty="0"/>
              <a:t>Modifier Extensions</a:t>
            </a:r>
          </a:p>
          <a:p>
            <a:r>
              <a:rPr lang="en-US" dirty="0"/>
              <a:t>Versions</a:t>
            </a:r>
          </a:p>
          <a:p>
            <a:r>
              <a:rPr lang="en-US" dirty="0"/>
              <a:t>Tags</a:t>
            </a:r>
          </a:p>
        </p:txBody>
      </p:sp>
      <p:sp>
        <p:nvSpPr>
          <p:cNvPr id="6" name="Content Placeholder 5"/>
          <p:cNvSpPr>
            <a:spLocks noGrp="1"/>
          </p:cNvSpPr>
          <p:nvPr>
            <p:ph sz="half" idx="2"/>
          </p:nvPr>
        </p:nvSpPr>
        <p:spPr/>
        <p:txBody>
          <a:bodyPr/>
          <a:lstStyle/>
          <a:p>
            <a:r>
              <a:rPr lang="en-US" dirty="0"/>
              <a:t>Syntaxes</a:t>
            </a:r>
          </a:p>
          <a:p>
            <a:r>
              <a:rPr lang="en-US" dirty="0"/>
              <a:t>Signatures</a:t>
            </a:r>
          </a:p>
          <a:p>
            <a:r>
              <a:rPr lang="en-US" dirty="0"/>
              <a:t>Reference Libraries</a:t>
            </a:r>
          </a:p>
          <a:p>
            <a:r>
              <a:rPr lang="en-US" dirty="0"/>
              <a:t>Conformance Resources</a:t>
            </a:r>
          </a:p>
          <a:p>
            <a:r>
              <a:rPr lang="en-US" dirty="0"/>
              <a:t>Bundles</a:t>
            </a:r>
            <a:endParaRPr lang="en-CA" dirty="0"/>
          </a:p>
        </p:txBody>
      </p:sp>
    </p:spTree>
    <p:extLst>
      <p:ext uri="{BB962C8B-B14F-4D97-AF65-F5344CB8AC3E}">
        <p14:creationId xmlns:p14="http://schemas.microsoft.com/office/powerpoint/2010/main" val="172274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43</a:t>
            </a:fld>
            <a:endParaRPr lang="en-CA" dirty="0"/>
          </a:p>
        </p:txBody>
      </p:sp>
      <p:pic>
        <p:nvPicPr>
          <p:cNvPr id="1028" name="Picture 4"/>
          <p:cNvPicPr>
            <a:picLocks noChangeAspect="1" noChangeArrowheads="1"/>
          </p:cNvPicPr>
          <p:nvPr/>
        </p:nvPicPr>
        <p:blipFill>
          <a:blip r:embed="rId2" cstate="print"/>
          <a:srcRect/>
          <a:stretch>
            <a:fillRect/>
          </a:stretch>
        </p:blipFill>
        <p:spPr bwMode="auto">
          <a:xfrm>
            <a:off x="1779589" y="1828378"/>
            <a:ext cx="8631237" cy="4552950"/>
          </a:xfrm>
          <a:prstGeom prst="rect">
            <a:avLst/>
          </a:prstGeom>
          <a:noFill/>
          <a:ln w="9525">
            <a:noFill/>
            <a:miter lim="800000"/>
            <a:headEnd/>
            <a:tailEnd/>
          </a:ln>
        </p:spPr>
      </p:pic>
    </p:spTree>
    <p:extLst>
      <p:ext uri="{BB962C8B-B14F-4D97-AF65-F5344CB8AC3E}">
        <p14:creationId xmlns:p14="http://schemas.microsoft.com/office/powerpoint/2010/main" val="2788864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Narrative</a:t>
            </a:r>
          </a:p>
        </p:txBody>
      </p:sp>
      <p:sp>
        <p:nvSpPr>
          <p:cNvPr id="5" name="Content Placeholder 4"/>
          <p:cNvSpPr>
            <a:spLocks noGrp="1"/>
          </p:cNvSpPr>
          <p:nvPr>
            <p:ph idx="1"/>
          </p:nvPr>
        </p:nvSpPr>
        <p:spPr/>
        <p:txBody>
          <a:bodyPr/>
          <a:lstStyle/>
          <a:p>
            <a:pPr lvl="0"/>
            <a:r>
              <a:rPr lang="en-US" noProof="0" dirty="0"/>
              <a:t>All resources are expected to have narrative except in narrow circumstances</a:t>
            </a:r>
          </a:p>
          <a:p>
            <a:pPr lvl="1"/>
            <a:r>
              <a:rPr lang="en-US" noProof="0" dirty="0"/>
              <a:t>May be generated or manually edited</a:t>
            </a:r>
          </a:p>
          <a:p>
            <a:r>
              <a:rPr lang="en-US" noProof="0" dirty="0"/>
              <a:t>Decisions</a:t>
            </a:r>
          </a:p>
          <a:p>
            <a:pPr lvl="1"/>
            <a:r>
              <a:rPr lang="en-US" noProof="0" dirty="0"/>
              <a:t>Should narrative be generated or human-entered?</a:t>
            </a:r>
          </a:p>
          <a:p>
            <a:pPr lvl="2"/>
            <a:r>
              <a:rPr lang="en-US" noProof="0" dirty="0"/>
              <a:t>Generated simplifies processing</a:t>
            </a:r>
            <a:r>
              <a:rPr lang="en-US" baseline="0" noProof="0" dirty="0"/>
              <a:t> for receivers</a:t>
            </a:r>
          </a:p>
          <a:p>
            <a:pPr lvl="2"/>
            <a:r>
              <a:rPr lang="en-US" baseline="0" noProof="0" dirty="0"/>
              <a:t>Some text will need to human entered</a:t>
            </a:r>
          </a:p>
          <a:p>
            <a:pPr lvl="2"/>
            <a:r>
              <a:rPr lang="en-US" baseline="0" noProof="0" dirty="0"/>
              <a:t>In some cases, there may be minimal discrete data</a:t>
            </a:r>
          </a:p>
        </p:txBody>
      </p:sp>
    </p:spTree>
    <p:extLst>
      <p:ext uri="{BB962C8B-B14F-4D97-AF65-F5344CB8AC3E}">
        <p14:creationId xmlns:p14="http://schemas.microsoft.com/office/powerpoint/2010/main" val="264292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Narrative decisions (cont’d)</a:t>
            </a:r>
          </a:p>
        </p:txBody>
      </p:sp>
      <p:sp>
        <p:nvSpPr>
          <p:cNvPr id="3" name="Content Placeholder 2"/>
          <p:cNvSpPr>
            <a:spLocks noGrp="1"/>
          </p:cNvSpPr>
          <p:nvPr>
            <p:ph idx="1"/>
          </p:nvPr>
        </p:nvSpPr>
        <p:spPr/>
        <p:txBody>
          <a:bodyPr/>
          <a:lstStyle/>
          <a:p>
            <a:pPr lvl="0"/>
            <a:r>
              <a:rPr lang="en-US" sz="2800" dirty="0"/>
              <a:t>If generated, which elements should be included?  How should they be rendered?</a:t>
            </a:r>
          </a:p>
          <a:p>
            <a:pPr lvl="1"/>
            <a:r>
              <a:rPr lang="en-US" sz="2400" i="1" dirty="0"/>
              <a:t>all content needed for a human to understand the essential clinical and business information otherwise encoded within the resource</a:t>
            </a:r>
          </a:p>
          <a:p>
            <a:pPr lvl="1"/>
            <a:r>
              <a:rPr lang="en-US" sz="2400" dirty="0"/>
              <a:t>Will generally include </a:t>
            </a:r>
            <a:r>
              <a:rPr lang="en-US" sz="2400" dirty="0" err="1"/>
              <a:t>modifierExtensions</a:t>
            </a:r>
            <a:endParaRPr lang="en-US" sz="2400" dirty="0"/>
          </a:p>
          <a:p>
            <a:pPr lvl="1"/>
            <a:r>
              <a:rPr lang="en-US" sz="2400" dirty="0"/>
              <a:t>May include other extensions</a:t>
            </a:r>
          </a:p>
          <a:p>
            <a:pPr lvl="1"/>
            <a:r>
              <a:rPr lang="en-US" sz="2400" dirty="0"/>
              <a:t>Best to seek clinician and other review of content, order of presentation &amp; rendering</a:t>
            </a:r>
          </a:p>
          <a:p>
            <a:pPr lvl="1"/>
            <a:r>
              <a:rPr lang="en-US" sz="2400" dirty="0"/>
              <a:t>Consider that content may be rendered on mobile devices, so don’t get too fancy with markup</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1550423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Narrative decisions (cont’d)</a:t>
            </a:r>
          </a:p>
        </p:txBody>
      </p:sp>
      <p:sp>
        <p:nvSpPr>
          <p:cNvPr id="3" name="Content Placeholder 2"/>
          <p:cNvSpPr>
            <a:spLocks noGrp="1"/>
          </p:cNvSpPr>
          <p:nvPr>
            <p:ph idx="1"/>
          </p:nvPr>
        </p:nvSpPr>
        <p:spPr/>
        <p:txBody>
          <a:bodyPr/>
          <a:lstStyle/>
          <a:p>
            <a:pPr lvl="0"/>
            <a:r>
              <a:rPr lang="en-US" noProof="0" dirty="0"/>
              <a:t>Should narrative be displayed to users?</a:t>
            </a:r>
          </a:p>
          <a:p>
            <a:pPr lvl="1"/>
            <a:r>
              <a:rPr lang="en-US" noProof="0" dirty="0"/>
              <a:t>Driven by </a:t>
            </a:r>
            <a:r>
              <a:rPr lang="en-US" noProof="0" dirty="0" err="1"/>
              <a:t>Narrative.status</a:t>
            </a:r>
            <a:endParaRPr lang="en-US" noProof="0" dirty="0"/>
          </a:p>
          <a:p>
            <a:pPr lvl="1"/>
            <a:r>
              <a:rPr lang="en-US" noProof="0" dirty="0"/>
              <a:t>Business requirements (e.g. Document attestation) may drive need to render regardless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4080348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47</a:t>
            </a:fld>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1919537"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47041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Extensions (cont’d)</a:t>
            </a:r>
          </a:p>
        </p:txBody>
      </p:sp>
      <p:sp>
        <p:nvSpPr>
          <p:cNvPr id="3" name="Content Placeholder 2"/>
          <p:cNvSpPr>
            <a:spLocks noGrp="1"/>
          </p:cNvSpPr>
          <p:nvPr>
            <p:ph idx="1"/>
          </p:nvPr>
        </p:nvSpPr>
        <p:spPr/>
        <p:txBody>
          <a:bodyPr/>
          <a:lstStyle/>
          <a:p>
            <a:pPr lvl="0"/>
            <a:r>
              <a:rPr lang="en-US" noProof="0" dirty="0"/>
              <a:t>In FHIR, extensions are “normal”</a:t>
            </a:r>
          </a:p>
          <a:p>
            <a:pPr lvl="1"/>
            <a:r>
              <a:rPr lang="en-US" noProof="0" dirty="0"/>
              <a:t>Consequence of the 80% rule – keep the simple stuff simple</a:t>
            </a:r>
          </a:p>
          <a:p>
            <a:pPr lvl="1"/>
            <a:r>
              <a:rPr lang="en-US" noProof="0" dirty="0"/>
              <a:t>Extensions can exist anywhere</a:t>
            </a:r>
          </a:p>
          <a:p>
            <a:pPr lvl="2"/>
            <a:r>
              <a:rPr lang="en-US" noProof="0" dirty="0"/>
              <a:t>Yes, even inside </a:t>
            </a:r>
            <a:r>
              <a:rPr lang="en-US" noProof="0" dirty="0" err="1"/>
              <a:t>boolean</a:t>
            </a:r>
            <a:r>
              <a:rPr lang="en-US" noProof="0" dirty="0"/>
              <a:t> or date</a:t>
            </a:r>
          </a:p>
          <a:p>
            <a:pPr lvl="1"/>
            <a:r>
              <a:rPr lang="en-US" noProof="0"/>
              <a:t>Systems shouldn’t</a:t>
            </a:r>
            <a:r>
              <a:rPr lang="en-US" baseline="0" noProof="0"/>
              <a:t> </a:t>
            </a:r>
            <a:r>
              <a:rPr lang="en-US" baseline="0" noProof="0" dirty="0"/>
              <a:t>reject instances just because</a:t>
            </a:r>
            <a:r>
              <a:rPr lang="en-US" noProof="0" dirty="0"/>
              <a:t> they contain unrecognized extensions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1528836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Extension decisions</a:t>
            </a:r>
          </a:p>
        </p:txBody>
      </p:sp>
      <p:sp>
        <p:nvSpPr>
          <p:cNvPr id="3" name="Content Placeholder 2"/>
          <p:cNvSpPr>
            <a:spLocks noGrp="1"/>
          </p:cNvSpPr>
          <p:nvPr>
            <p:ph idx="1"/>
          </p:nvPr>
        </p:nvSpPr>
        <p:spPr/>
        <p:txBody>
          <a:bodyPr/>
          <a:lstStyle/>
          <a:p>
            <a:pPr lvl="0"/>
            <a:r>
              <a:rPr lang="en-US" noProof="0" dirty="0"/>
              <a:t>Should unrecognized extensions be persisted? How?</a:t>
            </a:r>
          </a:p>
          <a:p>
            <a:pPr lvl="1"/>
            <a:r>
              <a:rPr lang="en-US" sz="2400" dirty="0"/>
              <a:t>Throwing away extensions = loss of potentially useful information to downstream systems</a:t>
            </a:r>
          </a:p>
          <a:p>
            <a:pPr lvl="2"/>
            <a:r>
              <a:rPr lang="en-US" noProof="0" dirty="0"/>
              <a:t>Therefore: Keep extensions if you can</a:t>
            </a:r>
          </a:p>
          <a:p>
            <a:pPr lvl="1"/>
            <a:r>
              <a:rPr lang="en-US" sz="2400" dirty="0"/>
              <a:t>Can capture them in a blob or a generic “slot” structure</a:t>
            </a:r>
          </a:p>
          <a:p>
            <a:pPr lvl="1"/>
            <a:r>
              <a:rPr lang="en-US" sz="2400" dirty="0"/>
              <a:t>Could, with location tagging, capture all “unknown” extensions for a resource in a single blob</a:t>
            </a:r>
          </a:p>
          <a:p>
            <a:pPr lvl="1"/>
            <a:r>
              <a:rPr lang="en-US" sz="2400" dirty="0"/>
              <a:t>Some legacy systems won’t be able to</a:t>
            </a:r>
          </a:p>
          <a:p>
            <a:pPr lvl="1"/>
            <a:r>
              <a:rPr lang="en-US" sz="2400" dirty="0"/>
              <a:t>When data is updated, some extensions must be dropped</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146034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Level Setting</a:t>
            </a:r>
          </a:p>
        </p:txBody>
      </p:sp>
      <p:sp>
        <p:nvSpPr>
          <p:cNvPr id="3" name="Content Placeholder 2"/>
          <p:cNvSpPr>
            <a:spLocks noGrp="1"/>
          </p:cNvSpPr>
          <p:nvPr>
            <p:ph idx="1"/>
          </p:nvPr>
        </p:nvSpPr>
        <p:spPr/>
        <p:txBody>
          <a:bodyPr/>
          <a:lstStyle/>
          <a:p>
            <a:r>
              <a:rPr lang="en-CA" sz="2800" dirty="0"/>
              <a:t>Should be familiar with basics of FHIR – from Introduction to FHIR or equivalent presentation or experience</a:t>
            </a:r>
          </a:p>
          <a:p>
            <a:r>
              <a:rPr lang="en-CA" sz="2800" dirty="0"/>
              <a:t>This presentation won’t drill into the hands on details of messaging, documents, XML or JSON syntax, etc.</a:t>
            </a:r>
          </a:p>
          <a:p>
            <a:r>
              <a:rPr lang="en-CA" sz="2800" dirty="0"/>
              <a:t>Focus will be high level architecture considerations</a:t>
            </a:r>
          </a:p>
          <a:p>
            <a:r>
              <a:rPr lang="en-CA" sz="2800" dirty="0"/>
              <a:t>Questions welcome (and encouraged) at any time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304610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Extension decisions (cont’d)</a:t>
            </a:r>
          </a:p>
        </p:txBody>
      </p:sp>
      <p:sp>
        <p:nvSpPr>
          <p:cNvPr id="3" name="Content Placeholder 2"/>
          <p:cNvSpPr>
            <a:spLocks noGrp="1"/>
          </p:cNvSpPr>
          <p:nvPr>
            <p:ph idx="1"/>
          </p:nvPr>
        </p:nvSpPr>
        <p:spPr/>
        <p:txBody>
          <a:bodyPr/>
          <a:lstStyle/>
          <a:p>
            <a:pPr lvl="0"/>
            <a:r>
              <a:rPr lang="en-US" sz="2800" dirty="0"/>
              <a:t>Should you display unrecognized extensions?</a:t>
            </a:r>
          </a:p>
          <a:p>
            <a:pPr lvl="1"/>
            <a:r>
              <a:rPr lang="en-US" sz="2400" dirty="0"/>
              <a:t>Extensions are identified by URL and have a known data type.  Can resolve the URL, look up the name and display</a:t>
            </a:r>
          </a:p>
          <a:p>
            <a:pPr lvl="1"/>
            <a:r>
              <a:rPr lang="en-US" sz="2400" dirty="0"/>
              <a:t>Cost/benefit question – some extensions will have little value, others may have a lot</a:t>
            </a:r>
          </a:p>
          <a:p>
            <a:pPr lvl="2"/>
            <a:r>
              <a:rPr lang="en-US" sz="2000" dirty="0"/>
              <a:t>Might want to let users configure what gets displayed</a:t>
            </a:r>
          </a:p>
          <a:p>
            <a:pPr lvl="1"/>
            <a:r>
              <a:rPr lang="en-US" sz="2400" dirty="0"/>
              <a:t>If you do query, look at caching extension definitions to minimize performance issues</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4835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Extension decisions (cont’d)</a:t>
            </a:r>
          </a:p>
        </p:txBody>
      </p:sp>
      <p:sp>
        <p:nvSpPr>
          <p:cNvPr id="3" name="Content Placeholder 2"/>
          <p:cNvSpPr>
            <a:spLocks noGrp="1"/>
          </p:cNvSpPr>
          <p:nvPr>
            <p:ph idx="1"/>
          </p:nvPr>
        </p:nvSpPr>
        <p:spPr/>
        <p:txBody>
          <a:bodyPr/>
          <a:lstStyle/>
          <a:p>
            <a:pPr lvl="0"/>
            <a:r>
              <a:rPr lang="en-US" sz="2800" dirty="0"/>
              <a:t>What should you expose as an extension?</a:t>
            </a:r>
          </a:p>
          <a:p>
            <a:pPr lvl="1"/>
            <a:r>
              <a:rPr lang="en-US" sz="2400" dirty="0"/>
              <a:t>If data can be exposed using core structures, it should be</a:t>
            </a:r>
          </a:p>
          <a:p>
            <a:pPr lvl="2"/>
            <a:r>
              <a:rPr lang="en-US" sz="2000" dirty="0"/>
              <a:t>Can still send the same data in an extension</a:t>
            </a:r>
          </a:p>
          <a:p>
            <a:pPr lvl="2"/>
            <a:r>
              <a:rPr lang="en-US" sz="2000" dirty="0"/>
              <a:t>e.g. with more/less granularity, alternate coding, different data type</a:t>
            </a:r>
          </a:p>
          <a:p>
            <a:pPr lvl="1"/>
            <a:r>
              <a:rPr lang="en-US" sz="2400" dirty="0"/>
              <a:t>Look for existing extensions before defining your own</a:t>
            </a:r>
          </a:p>
          <a:p>
            <a:pPr lvl="1"/>
            <a:r>
              <a:rPr lang="en-US" sz="2400" dirty="0"/>
              <a:t>Extensions, if used, should be generic to encourage re-use (and thus broad recognition)</a:t>
            </a:r>
          </a:p>
          <a:p>
            <a:pPr lvl="1"/>
            <a:r>
              <a:rPr lang="en-US" sz="2400" dirty="0"/>
              <a:t>Extension should be on the element described by the extension</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686246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Extension decisions (cont’d)</a:t>
            </a:r>
          </a:p>
        </p:txBody>
      </p:sp>
      <p:sp>
        <p:nvSpPr>
          <p:cNvPr id="3" name="Content Placeholder 2"/>
          <p:cNvSpPr>
            <a:spLocks noGrp="1"/>
          </p:cNvSpPr>
          <p:nvPr>
            <p:ph idx="1"/>
          </p:nvPr>
        </p:nvSpPr>
        <p:spPr/>
        <p:txBody>
          <a:bodyPr/>
          <a:lstStyle/>
          <a:p>
            <a:pPr lvl="0"/>
            <a:r>
              <a:rPr lang="en-US" noProof="0" dirty="0"/>
              <a:t>Where to register extensions</a:t>
            </a:r>
          </a:p>
          <a:p>
            <a:pPr lvl="1"/>
            <a:r>
              <a:rPr lang="en-US" noProof="0" dirty="0"/>
              <a:t>Considerations:</a:t>
            </a:r>
          </a:p>
          <a:p>
            <a:pPr lvl="2"/>
            <a:r>
              <a:rPr lang="en-US" noProof="0" dirty="0"/>
              <a:t>What’s the scope? For</a:t>
            </a:r>
            <a:r>
              <a:rPr lang="en-US" baseline="0" noProof="0" dirty="0"/>
              <a:t> local extensions, a local registry may make more sense</a:t>
            </a:r>
          </a:p>
          <a:p>
            <a:pPr lvl="2"/>
            <a:r>
              <a:rPr lang="en-US" baseline="0" noProof="0" dirty="0"/>
              <a:t>Is there a need for restricted access?</a:t>
            </a:r>
          </a:p>
          <a:p>
            <a:pPr lvl="2"/>
            <a:r>
              <a:rPr lang="en-US" baseline="0" noProof="0" dirty="0"/>
              <a:t>In general, broad registration = discoverable = broader uptake = broader recognition</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817555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Modifier Extensions</a:t>
            </a:r>
          </a:p>
        </p:txBody>
      </p:sp>
      <p:sp>
        <p:nvSpPr>
          <p:cNvPr id="3" name="Content Placeholder 2"/>
          <p:cNvSpPr>
            <a:spLocks noGrp="1"/>
          </p:cNvSpPr>
          <p:nvPr>
            <p:ph idx="1"/>
          </p:nvPr>
        </p:nvSpPr>
        <p:spPr/>
        <p:txBody>
          <a:bodyPr/>
          <a:lstStyle/>
          <a:p>
            <a:pPr lvl="0"/>
            <a:r>
              <a:rPr lang="en-US" noProof="0" dirty="0"/>
              <a:t>Also a core part of FHIR</a:t>
            </a:r>
          </a:p>
          <a:p>
            <a:pPr lvl="1"/>
            <a:r>
              <a:rPr lang="en-US" noProof="0" dirty="0"/>
              <a:t>Needed because some extensions can’t be safely ignored</a:t>
            </a:r>
          </a:p>
          <a:p>
            <a:pPr lvl="1"/>
            <a:r>
              <a:rPr lang="en-US" noProof="0" dirty="0"/>
              <a:t>Can’t compute on an element containing</a:t>
            </a:r>
            <a:r>
              <a:rPr lang="en-US" baseline="0" noProof="0" dirty="0"/>
              <a:t> an unrecognized modifier extension.  However, can:</a:t>
            </a:r>
          </a:p>
          <a:p>
            <a:pPr lvl="2"/>
            <a:r>
              <a:rPr lang="en-US" noProof="0" dirty="0"/>
              <a:t>Reject instance</a:t>
            </a:r>
          </a:p>
          <a:p>
            <a:pPr lvl="2"/>
            <a:r>
              <a:rPr lang="en-US" noProof="0" dirty="0"/>
              <a:t>Remove element containing unrecognized modifier extension</a:t>
            </a:r>
          </a:p>
          <a:p>
            <a:pPr lvl="2"/>
            <a:r>
              <a:rPr lang="en-US" noProof="0" dirty="0"/>
              <a:t>Just display narrative</a:t>
            </a:r>
          </a:p>
          <a:p>
            <a:pPr lvl="2"/>
            <a:r>
              <a:rPr lang="en-US" noProof="0" dirty="0"/>
              <a:t>Retrieve definition &amp; seek human review</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179222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Modifier Extension decisions</a:t>
            </a:r>
          </a:p>
        </p:txBody>
      </p:sp>
      <p:sp>
        <p:nvSpPr>
          <p:cNvPr id="3" name="Content Placeholder 2"/>
          <p:cNvSpPr>
            <a:spLocks noGrp="1"/>
          </p:cNvSpPr>
          <p:nvPr>
            <p:ph idx="1"/>
          </p:nvPr>
        </p:nvSpPr>
        <p:spPr/>
        <p:txBody>
          <a:bodyPr/>
          <a:lstStyle/>
          <a:p>
            <a:pPr lvl="0"/>
            <a:r>
              <a:rPr lang="en-US" noProof="0" dirty="0"/>
              <a:t>When should you introduce them?</a:t>
            </a:r>
          </a:p>
          <a:p>
            <a:pPr lvl="1"/>
            <a:r>
              <a:rPr lang="en-US" noProof="0" dirty="0"/>
              <a:t>modifierExtension breaks interoperability so:</a:t>
            </a:r>
          </a:p>
          <a:p>
            <a:pPr lvl="2"/>
            <a:r>
              <a:rPr lang="en-US" noProof="0" dirty="0"/>
              <a:t>If you can accomplish your objective without one, do that</a:t>
            </a:r>
          </a:p>
          <a:p>
            <a:pPr lvl="1"/>
            <a:r>
              <a:rPr lang="en-US" noProof="0" dirty="0"/>
              <a:t>Consider a new resource or Basic</a:t>
            </a:r>
          </a:p>
          <a:p>
            <a:pPr lvl="1"/>
            <a:r>
              <a:rPr lang="en-US" noProof="0" dirty="0"/>
              <a:t>Could requirement be met by an element that doesn’t change other element interpretations?</a:t>
            </a:r>
          </a:p>
          <a:p>
            <a:pPr lvl="1"/>
            <a:r>
              <a:rPr lang="en-US" noProof="0" dirty="0"/>
              <a:t>Best used when already part of existing practice, but in too narrow an area to justify being part of core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1662591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55</a:t>
            </a:fld>
            <a:endParaRPr lang="en-US"/>
          </a:p>
        </p:txBody>
      </p:sp>
      <p:sp>
        <p:nvSpPr>
          <p:cNvPr id="7" name="Rectangle 6"/>
          <p:cNvSpPr/>
          <p:nvPr/>
        </p:nvSpPr>
        <p:spPr bwMode="auto">
          <a:xfrm>
            <a:off x="2216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33, v12 </a:t>
            </a:r>
            <a:r>
              <a:rPr lang="en-US" sz="1100" dirty="0"/>
              <a:t>– 2012-12-04</a:t>
            </a:r>
          </a:p>
        </p:txBody>
      </p:sp>
      <p:sp>
        <p:nvSpPr>
          <p:cNvPr id="11" name="Rectangle 10"/>
          <p:cNvSpPr/>
          <p:nvPr/>
        </p:nvSpPr>
        <p:spPr bwMode="auto">
          <a:xfrm>
            <a:off x="2478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33, v13 </a:t>
            </a:r>
            <a:r>
              <a:rPr lang="en-US" sz="1100" dirty="0"/>
              <a:t>– 2012-12-05</a:t>
            </a:r>
          </a:p>
        </p:txBody>
      </p:sp>
      <p:sp>
        <p:nvSpPr>
          <p:cNvPr id="12" name="Rectangle 11"/>
          <p:cNvSpPr/>
          <p:nvPr/>
        </p:nvSpPr>
        <p:spPr bwMode="auto">
          <a:xfrm>
            <a:off x="2746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33, v14 </a:t>
            </a:r>
            <a:r>
              <a:rPr lang="en-US" sz="1100" dirty="0"/>
              <a:t>– 2012-12-08</a:t>
            </a:r>
          </a:p>
        </p:txBody>
      </p:sp>
      <p:sp>
        <p:nvSpPr>
          <p:cNvPr id="13" name="Rectangle 12"/>
          <p:cNvSpPr/>
          <p:nvPr/>
        </p:nvSpPr>
        <p:spPr bwMode="auto">
          <a:xfrm>
            <a:off x="3051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solidFill>
                  <a:schemeClr val="bg1"/>
                </a:solidFill>
              </a:rPr>
              <a:t>33, v15 </a:t>
            </a:r>
            <a:r>
              <a:rPr lang="en-US" sz="1100" b="1" dirty="0">
                <a:solidFill>
                  <a:schemeClr val="bg1"/>
                </a:solidFill>
              </a:rPr>
              <a:t>– 2012-12-09</a:t>
            </a:r>
          </a:p>
        </p:txBody>
      </p:sp>
      <p:sp>
        <p:nvSpPr>
          <p:cNvPr id="14" name="Rectangle 13"/>
          <p:cNvSpPr/>
          <p:nvPr/>
        </p:nvSpPr>
        <p:spPr>
          <a:xfrm>
            <a:off x="4574507" y="1765012"/>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12</a:t>
            </a:r>
            <a:endParaRPr lang="en-US" sz="1600" b="1" dirty="0"/>
          </a:p>
        </p:txBody>
      </p:sp>
      <p:sp>
        <p:nvSpPr>
          <p:cNvPr id="19" name="Rectangle 18"/>
          <p:cNvSpPr/>
          <p:nvPr/>
        </p:nvSpPr>
        <p:spPr>
          <a:xfrm>
            <a:off x="2622494" y="5077361"/>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6251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4879308" y="22522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13</a:t>
            </a:r>
            <a:endParaRPr lang="en-US" sz="1600" b="1" dirty="0"/>
          </a:p>
        </p:txBody>
      </p:sp>
      <p:sp>
        <p:nvSpPr>
          <p:cNvPr id="20" name="Rectangle 19"/>
          <p:cNvSpPr/>
          <p:nvPr/>
        </p:nvSpPr>
        <p:spPr>
          <a:xfrm>
            <a:off x="5336508" y="2667000"/>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14</a:t>
            </a:r>
            <a:endParaRPr lang="en-US" sz="1600" b="1" dirty="0"/>
          </a:p>
        </p:txBody>
      </p:sp>
      <p:sp>
        <p:nvSpPr>
          <p:cNvPr id="22" name="Rectangle 21"/>
          <p:cNvSpPr/>
          <p:nvPr/>
        </p:nvSpPr>
        <p:spPr>
          <a:xfrm>
            <a:off x="6327108" y="32428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2481982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 (cont’d)</a:t>
            </a:r>
            <a:endParaRPr lang="en-CA" dirty="0"/>
          </a:p>
        </p:txBody>
      </p:sp>
      <p:sp>
        <p:nvSpPr>
          <p:cNvPr id="3" name="Content Placeholder 2"/>
          <p:cNvSpPr>
            <a:spLocks noGrp="1"/>
          </p:cNvSpPr>
          <p:nvPr>
            <p:ph idx="1"/>
          </p:nvPr>
        </p:nvSpPr>
        <p:spPr/>
        <p:txBody>
          <a:bodyPr/>
          <a:lstStyle/>
          <a:p>
            <a:r>
              <a:rPr lang="en-US" dirty="0"/>
              <a:t>FHIR allows versions to be tracked and retrieved</a:t>
            </a:r>
          </a:p>
          <a:p>
            <a:r>
              <a:rPr lang="en-US" dirty="0"/>
              <a:t>Do you want to support versioning?</a:t>
            </a:r>
          </a:p>
          <a:p>
            <a:pPr lvl="1"/>
            <a:r>
              <a:rPr lang="en-US" dirty="0"/>
              <a:t>May be difficult or impossible with some legacy data stores</a:t>
            </a:r>
          </a:p>
          <a:p>
            <a:pPr lvl="2"/>
            <a:r>
              <a:rPr lang="en-US" dirty="0"/>
              <a:t>Will still need to have</a:t>
            </a:r>
            <a:r>
              <a:rPr lang="en-US" baseline="0" dirty="0"/>
              <a:t> unique version id (UUID, timestamp)</a:t>
            </a:r>
          </a:p>
          <a:p>
            <a:pPr lvl="1"/>
            <a:r>
              <a:rPr lang="en-US" dirty="0"/>
              <a:t>Provides useful collision-detection mechanism</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2589956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Pop Quiz</a:t>
            </a:r>
          </a:p>
        </p:txBody>
      </p:sp>
      <p:sp>
        <p:nvSpPr>
          <p:cNvPr id="3" name="Content Placeholder 2"/>
          <p:cNvSpPr>
            <a:spLocks noGrp="1"/>
          </p:cNvSpPr>
          <p:nvPr>
            <p:ph idx="1"/>
          </p:nvPr>
        </p:nvSpPr>
        <p:spPr/>
        <p:txBody>
          <a:bodyPr/>
          <a:lstStyle/>
          <a:p>
            <a:r>
              <a:rPr lang="en-CA" dirty="0"/>
              <a:t>Where can extensions appear?</a:t>
            </a:r>
          </a:p>
          <a:p>
            <a:r>
              <a:rPr lang="en-CA" dirty="0"/>
              <a:t>When must a receiver process an extension?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114664637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58</a:t>
            </a:fld>
            <a:endParaRPr lang="en-CA" dirty="0"/>
          </a:p>
        </p:txBody>
      </p:sp>
      <p:sp>
        <p:nvSpPr>
          <p:cNvPr id="5" name="Rectangle 10"/>
          <p:cNvSpPr/>
          <p:nvPr/>
        </p:nvSpPr>
        <p:spPr bwMode="auto">
          <a:xfrm>
            <a:off x="3276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dirty="0">
              <a:solidFill>
                <a:schemeClr val="tx1"/>
              </a:solidFill>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p:txBody>
      </p:sp>
      <p:sp>
        <p:nvSpPr>
          <p:cNvPr id="6" name="Flowchart: Card 5"/>
          <p:cNvSpPr/>
          <p:nvPr/>
        </p:nvSpPr>
        <p:spPr bwMode="auto">
          <a:xfrm>
            <a:off x="3638600" y="5009514"/>
            <a:ext cx="42576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Profile:</a:t>
            </a:r>
            <a:br>
              <a:rPr lang="nl-NL" sz="1600" i="1" dirty="0"/>
            </a:br>
            <a:r>
              <a:rPr lang="nl-NL" sz="1600" dirty="0"/>
              <a:t>http://hl7.org/fhir/StructureDefinition/us-core</a:t>
            </a:r>
          </a:p>
        </p:txBody>
      </p:sp>
      <p:sp>
        <p:nvSpPr>
          <p:cNvPr id="7" name="Flowchart: Card 6"/>
          <p:cNvSpPr/>
          <p:nvPr/>
        </p:nvSpPr>
        <p:spPr bwMode="auto">
          <a:xfrm>
            <a:off x="4076700" y="4149080"/>
            <a:ext cx="3819500" cy="108012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Tag:</a:t>
            </a:r>
            <a:br>
              <a:rPr lang="nl-NL" sz="1600" i="1" dirty="0"/>
            </a:br>
            <a:r>
              <a:rPr lang="nl-NL" sz="1600" i="1" dirty="0"/>
              <a:t>system: </a:t>
            </a:r>
            <a:r>
              <a:rPr lang="nl-NL" sz="1600" dirty="0">
                <a:hlinkClick r:id="rId2"/>
              </a:rPr>
              <a:t>http://example.org/fhir/Status</a:t>
            </a:r>
            <a:endParaRPr lang="nl-NL" sz="1600" dirty="0"/>
          </a:p>
          <a:p>
            <a:pPr eaLnBrk="0" fontAlgn="base" hangingPunct="0">
              <a:spcBef>
                <a:spcPct val="0"/>
              </a:spcBef>
              <a:spcAft>
                <a:spcPct val="0"/>
              </a:spcAft>
            </a:pPr>
            <a:r>
              <a:rPr lang="nl-NL" sz="1600" dirty="0"/>
              <a:t>code: Test</a:t>
            </a:r>
          </a:p>
          <a:p>
            <a:pPr eaLnBrk="0" fontAlgn="base" hangingPunct="0">
              <a:spcBef>
                <a:spcPct val="0"/>
              </a:spcBef>
              <a:spcAft>
                <a:spcPct val="0"/>
              </a:spcAft>
            </a:pPr>
            <a:endParaRPr lang="nl-NL" dirty="0"/>
          </a:p>
        </p:txBody>
      </p:sp>
    </p:spTree>
    <p:extLst>
      <p:ext uri="{BB962C8B-B14F-4D97-AF65-F5344CB8AC3E}">
        <p14:creationId xmlns:p14="http://schemas.microsoft.com/office/powerpoint/2010/main" val="3456020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Tags (cont’d)</a:t>
            </a:r>
            <a:endParaRPr lang="en-CA" dirty="0"/>
          </a:p>
        </p:txBody>
      </p:sp>
      <p:sp>
        <p:nvSpPr>
          <p:cNvPr id="3" name="Content Placeholder 2"/>
          <p:cNvSpPr>
            <a:spLocks noGrp="1"/>
          </p:cNvSpPr>
          <p:nvPr>
            <p:ph idx="1"/>
          </p:nvPr>
        </p:nvSpPr>
        <p:spPr/>
        <p:txBody>
          <a:bodyPr/>
          <a:lstStyle/>
          <a:p>
            <a:pPr lvl="0"/>
            <a:r>
              <a:rPr lang="en-US" noProof="0" dirty="0"/>
              <a:t>Allow data to be attached to a resource “outside” the resource</a:t>
            </a:r>
          </a:p>
          <a:p>
            <a:pPr lvl="1"/>
            <a:r>
              <a:rPr lang="en-US" noProof="0" dirty="0"/>
              <a:t>Doesn’t break signature when added/changed</a:t>
            </a:r>
          </a:p>
          <a:p>
            <a:pPr lvl="1"/>
            <a:r>
              <a:rPr lang="en-US" dirty="0"/>
              <a:t>3 types:</a:t>
            </a:r>
          </a:p>
          <a:p>
            <a:pPr lvl="2"/>
            <a:r>
              <a:rPr lang="en-US" noProof="0" dirty="0"/>
              <a:t>Security</a:t>
            </a:r>
          </a:p>
          <a:p>
            <a:pPr lvl="2"/>
            <a:r>
              <a:rPr lang="en-US" dirty="0"/>
              <a:t>Profile</a:t>
            </a:r>
          </a:p>
          <a:p>
            <a:pPr lvl="2"/>
            <a:r>
              <a:rPr lang="en-US" noProof="0" dirty="0"/>
              <a:t>General (workflow, etc.)</a:t>
            </a:r>
          </a:p>
          <a:p>
            <a:pPr lvl="1"/>
            <a:r>
              <a:rPr lang="en-US" noProof="0" dirty="0"/>
              <a:t>Require business agreement</a:t>
            </a:r>
          </a:p>
          <a:p>
            <a:pPr lvl="2"/>
            <a:r>
              <a:rPr lang="en-US" noProof="0" dirty="0"/>
              <a:t>Can’t search by tag if authors don’t include them</a:t>
            </a:r>
          </a:p>
          <a:p>
            <a:pPr lvl="3"/>
            <a:r>
              <a:rPr lang="en-US" noProof="0" dirty="0"/>
              <a:t>And populate the same way . .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97471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Agenda</a:t>
            </a:r>
          </a:p>
        </p:txBody>
      </p:sp>
      <p:sp>
        <p:nvSpPr>
          <p:cNvPr id="3" name="Content Placeholder 2"/>
          <p:cNvSpPr>
            <a:spLocks noGrp="1"/>
          </p:cNvSpPr>
          <p:nvPr>
            <p:ph idx="1"/>
          </p:nvPr>
        </p:nvSpPr>
        <p:spPr/>
        <p:txBody>
          <a:bodyPr/>
          <a:lstStyle/>
          <a:p>
            <a:r>
              <a:rPr lang="en-CA" dirty="0"/>
              <a:t>Tue: Paradigms &amp; Architecture approaches</a:t>
            </a:r>
          </a:p>
          <a:p>
            <a:r>
              <a:rPr lang="en-CA" dirty="0"/>
              <a:t>Wed: FHIR Features &amp; Architecture decision</a:t>
            </a:r>
          </a:p>
          <a:p>
            <a:r>
              <a:rPr lang="en-CA" dirty="0" err="1"/>
              <a:t>Thur</a:t>
            </a:r>
            <a:r>
              <a:rPr lang="en-CA" dirty="0"/>
              <a:t>: Additional considerations, Profiles &amp; Next steps</a:t>
            </a:r>
          </a:p>
          <a:p>
            <a:endParaRPr lang="en-CA" dirty="0"/>
          </a:p>
          <a:p>
            <a:pPr marL="0" indent="0">
              <a:buNone/>
            </a:pPr>
            <a:r>
              <a:rPr lang="en-CA" dirty="0"/>
              <a:t>(May vary from schedule a little bit based on questions…)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3415410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Tag decisions</a:t>
            </a:r>
          </a:p>
        </p:txBody>
      </p:sp>
      <p:sp>
        <p:nvSpPr>
          <p:cNvPr id="3" name="Content Placeholder 2"/>
          <p:cNvSpPr>
            <a:spLocks noGrp="1"/>
          </p:cNvSpPr>
          <p:nvPr>
            <p:ph idx="1"/>
          </p:nvPr>
        </p:nvSpPr>
        <p:spPr/>
        <p:txBody>
          <a:bodyPr/>
          <a:lstStyle/>
          <a:p>
            <a:r>
              <a:rPr lang="en-US" noProof="0" dirty="0"/>
              <a:t>Tag vs. extension?</a:t>
            </a:r>
          </a:p>
          <a:p>
            <a:pPr lvl="1"/>
            <a:r>
              <a:rPr lang="en-US" noProof="0" dirty="0"/>
              <a:t>Use</a:t>
            </a:r>
            <a:r>
              <a:rPr lang="en-US" baseline="0" noProof="0" dirty="0"/>
              <a:t> extension if:</a:t>
            </a:r>
          </a:p>
          <a:p>
            <a:pPr lvl="2"/>
            <a:r>
              <a:rPr lang="en-US" noProof="0" dirty="0"/>
              <a:t>Element</a:t>
            </a:r>
            <a:r>
              <a:rPr lang="en-US" baseline="0" noProof="0" dirty="0"/>
              <a:t> is associated with the business object rather than electronic record</a:t>
            </a:r>
          </a:p>
          <a:p>
            <a:pPr lvl="2"/>
            <a:r>
              <a:rPr lang="en-US" noProof="0" dirty="0"/>
              <a:t>Part of attested content of resource</a:t>
            </a:r>
          </a:p>
          <a:p>
            <a:pPr lvl="2"/>
            <a:r>
              <a:rPr lang="en-US" noProof="0" dirty="0"/>
              <a:t>Should be included in narrative</a:t>
            </a:r>
          </a:p>
          <a:p>
            <a:pPr lvl="2"/>
            <a:r>
              <a:rPr lang="en-US" noProof="0" dirty="0"/>
              <a:t>Change should force new version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3164568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220200" cy="1143000"/>
          </a:xfrm>
        </p:spPr>
        <p:txBody>
          <a:bodyPr/>
          <a:lstStyle/>
          <a:p>
            <a:r>
              <a:rPr lang="en-US" dirty="0"/>
              <a:t>Syntaxes</a:t>
            </a:r>
          </a:p>
        </p:txBody>
      </p:sp>
      <p:sp>
        <p:nvSpPr>
          <p:cNvPr id="6" name="Text Placeholder 5"/>
          <p:cNvSpPr>
            <a:spLocks noGrp="1"/>
          </p:cNvSpPr>
          <p:nvPr>
            <p:ph type="body" idx="1"/>
          </p:nvPr>
        </p:nvSpPr>
        <p:spPr/>
        <p:txBody>
          <a:bodyPr/>
          <a:lstStyle/>
          <a:p>
            <a:r>
              <a:rPr lang="en-US"/>
              <a:t>XML</a:t>
            </a:r>
            <a:endParaRPr lang="en-US" dirty="0"/>
          </a:p>
        </p:txBody>
      </p:sp>
      <p:sp>
        <p:nvSpPr>
          <p:cNvPr id="7" name="Content Placeholder 6"/>
          <p:cNvSpPr>
            <a:spLocks noGrp="1"/>
          </p:cNvSpPr>
          <p:nvPr>
            <p:ph sz="half" idx="2"/>
          </p:nvPr>
        </p:nvSpPr>
        <p:spPr/>
        <p:txBody>
          <a:bodyPr/>
          <a:lstStyle/>
          <a:p>
            <a:pPr marL="0" indent="0">
              <a:buNone/>
            </a:pPr>
            <a:r>
              <a:rPr lang="nl-NL" sz="2000" dirty="0">
                <a:latin typeface="Courier New" pitchFamily="49" charset="0"/>
                <a:cs typeface="Courier New" pitchFamily="49" charset="0"/>
              </a:rPr>
              <a:t>&lt;XXX xmlns=“urn:foo”&gt;</a:t>
            </a:r>
          </a:p>
          <a:p>
            <a:pPr marL="0" indent="0">
              <a:buNone/>
            </a:pPr>
            <a:r>
              <a:rPr lang="nl-NL" sz="2000" dirty="0">
                <a:latin typeface="Courier New" pitchFamily="49" charset="0"/>
                <a:cs typeface="Courier New" pitchFamily="49" charset="0"/>
              </a:rPr>
              <a:t>    &lt;B a=“c” /&gt;</a:t>
            </a:r>
          </a:p>
          <a:p>
            <a:pPr marL="0" indent="0">
              <a:buNone/>
            </a:pPr>
            <a:r>
              <a:rPr lang="nl-NL" sz="2000" dirty="0">
                <a:latin typeface="Courier New" pitchFamily="49" charset="0"/>
                <a:cs typeface="Courier New" pitchFamily="49" charset="0"/>
              </a:rPr>
              <a:t>    &lt;C&gt;One&lt;/C&gt;</a:t>
            </a:r>
          </a:p>
          <a:p>
            <a:pPr marL="0" indent="0">
              <a:buNone/>
            </a:pPr>
            <a:r>
              <a:rPr lang="nl-NL" sz="2000" dirty="0">
                <a:latin typeface="Courier New" pitchFamily="49" charset="0"/>
                <a:cs typeface="Courier New" pitchFamily="49" charset="0"/>
              </a:rPr>
              <a:t>    &lt;C&gt;Two&lt;/C&gt;</a:t>
            </a:r>
          </a:p>
          <a:p>
            <a:pPr marL="0" indent="0">
              <a:buNone/>
            </a:pPr>
            <a:r>
              <a:rPr lang="nl-NL" sz="2000" dirty="0">
                <a:latin typeface="Courier New" pitchFamily="49" charset="0"/>
                <a:cs typeface="Courier New" pitchFamily="49" charset="0"/>
              </a:rPr>
              <a:t>    &lt;D&gt;One&lt;/D&gt;</a:t>
            </a:r>
          </a:p>
          <a:p>
            <a:pPr marL="0" indent="0">
              <a:buNone/>
            </a:pPr>
            <a:r>
              <a:rPr lang="nl-NL" sz="2000" dirty="0">
                <a:latin typeface="Courier New" pitchFamily="49" charset="0"/>
                <a:cs typeface="Courier New" pitchFamily="49" charset="0"/>
              </a:rPr>
              <a:t>    &lt;div&gt;Not &lt;b&gt;so&lt;/b&gt;</a:t>
            </a:r>
            <a:br>
              <a:rPr lang="nl-NL" sz="2000" dirty="0">
                <a:latin typeface="Courier New" pitchFamily="49" charset="0"/>
                <a:cs typeface="Courier New" pitchFamily="49" charset="0"/>
              </a:rPr>
            </a:br>
            <a:r>
              <a:rPr lang="nl-NL" sz="2000" dirty="0">
                <a:latin typeface="Courier New" pitchFamily="49" charset="0"/>
                <a:cs typeface="Courier New" pitchFamily="49" charset="0"/>
              </a:rPr>
              <a:t>    easy&lt;/div&gt;</a:t>
            </a:r>
          </a:p>
          <a:p>
            <a:pPr marL="0" indent="0">
              <a:buNone/>
            </a:pPr>
            <a:r>
              <a:rPr lang="nl-NL" sz="2000" dirty="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a:t>JSON</a:t>
            </a:r>
          </a:p>
        </p:txBody>
      </p:sp>
      <p:sp>
        <p:nvSpPr>
          <p:cNvPr id="9" name="Content Placeholder 8"/>
          <p:cNvSpPr>
            <a:spLocks noGrp="1"/>
          </p:cNvSpPr>
          <p:nvPr>
            <p:ph sz="quarter" idx="4"/>
          </p:nvPr>
        </p:nvSpPr>
        <p:spPr/>
        <p:txBody>
          <a:bodyPr/>
          <a:lstStyle/>
          <a:p>
            <a:pPr marL="0" indent="0">
              <a:buNone/>
            </a:pPr>
            <a:r>
              <a:rPr lang="nl-NL" sz="2000" dirty="0">
                <a:latin typeface="Courier New" pitchFamily="49" charset="0"/>
                <a:cs typeface="Courier New" pitchFamily="49" charset="0"/>
              </a:rPr>
              <a:t>{ “B”: { “a” : “c” },</a:t>
            </a:r>
          </a:p>
          <a:p>
            <a:pPr marL="0" indent="0">
              <a:buNone/>
            </a:pPr>
            <a:r>
              <a:rPr lang="nl-NL" sz="2000" dirty="0">
                <a:latin typeface="Courier New" pitchFamily="49" charset="0"/>
                <a:cs typeface="Courier New" pitchFamily="49" charset="0"/>
              </a:rPr>
              <a:t>  “C”: [ “One”, “Two” ],</a:t>
            </a:r>
          </a:p>
          <a:p>
            <a:pPr marL="0" indent="0">
              <a:buNone/>
            </a:pPr>
            <a:r>
              <a:rPr lang="nl-NL" sz="2000" dirty="0">
                <a:latin typeface="Courier New" pitchFamily="49" charset="0"/>
                <a:cs typeface="Courier New" pitchFamily="49" charset="0"/>
              </a:rPr>
              <a:t>  “D” : [ “One” ],</a:t>
            </a:r>
          </a:p>
          <a:p>
            <a:pPr marL="0" indent="0">
              <a:buNone/>
            </a:pPr>
            <a:r>
              <a:rPr lang="nl-NL" sz="2000" dirty="0">
                <a:latin typeface="Courier New" pitchFamily="49" charset="0"/>
                <a:cs typeface="Courier New" pitchFamily="49" charset="0"/>
              </a:rPr>
              <a:t>  “div” : {</a:t>
            </a:r>
          </a:p>
          <a:p>
            <a:pPr marL="0" indent="0">
              <a:buNone/>
            </a:pPr>
            <a:r>
              <a:rPr lang="nl-NL" sz="2000" dirty="0">
                <a:latin typeface="Courier New" pitchFamily="49" charset="0"/>
                <a:cs typeface="Courier New" pitchFamily="49" charset="0"/>
              </a:rPr>
              <a:t>    “</a:t>
            </a:r>
            <a:r>
              <a:rPr lang="nl-NL" sz="2000" dirty="0" err="1">
                <a:latin typeface="Courier New" pitchFamily="49" charset="0"/>
                <a:cs typeface="Courier New" pitchFamily="49" charset="0"/>
              </a:rPr>
              <a:t>text-before</a:t>
            </a:r>
            <a:r>
              <a:rPr lang="nl-NL" sz="2000" dirty="0">
                <a:latin typeface="Courier New" pitchFamily="49" charset="0"/>
                <a:cs typeface="Courier New" pitchFamily="49" charset="0"/>
              </a:rPr>
              <a:t>”:“</a:t>
            </a:r>
            <a:r>
              <a:rPr lang="nl-NL" sz="2000" dirty="0" err="1">
                <a:latin typeface="Courier New" pitchFamily="49" charset="0"/>
                <a:cs typeface="Courier New" pitchFamily="49" charset="0"/>
              </a:rPr>
              <a:t>Not</a:t>
            </a:r>
            <a:r>
              <a:rPr lang="nl-NL" sz="2000" dirty="0">
                <a:latin typeface="Courier New" pitchFamily="49" charset="0"/>
                <a:cs typeface="Courier New" pitchFamily="49" charset="0"/>
              </a:rPr>
              <a:t> ”,</a:t>
            </a:r>
          </a:p>
          <a:p>
            <a:pPr marL="0" indent="0">
              <a:buNone/>
            </a:pPr>
            <a:r>
              <a:rPr lang="nl-NL" sz="2000" dirty="0">
                <a:latin typeface="Courier New" pitchFamily="49" charset="0"/>
                <a:cs typeface="Courier New" pitchFamily="49" charset="0"/>
              </a:rPr>
              <a:t>    “b”:“so”,</a:t>
            </a:r>
          </a:p>
          <a:p>
            <a:pPr marL="0" indent="0">
              <a:buNone/>
            </a:pPr>
            <a:r>
              <a:rPr lang="nl-NL" sz="2000" dirty="0">
                <a:latin typeface="Courier New" pitchFamily="49" charset="0"/>
                <a:cs typeface="Courier New" pitchFamily="49" charset="0"/>
              </a:rPr>
              <a:t>    “text-after”:“easy”}</a:t>
            </a:r>
          </a:p>
          <a:p>
            <a:pPr marL="0" indent="0">
              <a:buNone/>
            </a:pPr>
            <a:r>
              <a:rPr lang="nl-NL" sz="2000" dirty="0">
                <a:latin typeface="Courier New" pitchFamily="49" charset="0"/>
                <a:cs typeface="Courier New" pitchFamily="49" charset="0"/>
              </a:rPr>
              <a:t>}</a:t>
            </a:r>
          </a:p>
        </p:txBody>
      </p:sp>
      <p:sp>
        <p:nvSpPr>
          <p:cNvPr id="5" name="Slide Number Placeholder 4"/>
          <p:cNvSpPr>
            <a:spLocks noGrp="1"/>
          </p:cNvSpPr>
          <p:nvPr>
            <p:ph type="sldNum" sz="quarter" idx="11"/>
          </p:nvPr>
        </p:nvSpPr>
        <p:spPr>
          <a:xfrm>
            <a:off x="10134600" y="6534150"/>
            <a:ext cx="533400" cy="476250"/>
          </a:xfrm>
          <a:prstGeom prst="rect">
            <a:avLst/>
          </a:prstGeom>
        </p:spPr>
        <p:txBody>
          <a:bodyPr/>
          <a:lstStyle/>
          <a:p>
            <a:fld id="{2CD36790-EF9F-4521-A783-189BE19EEE4B}" type="slidenum">
              <a:rPr lang="en-US" smtClean="0"/>
              <a:pPr/>
              <a:t>61</a:t>
            </a:fld>
            <a:endParaRPr lang="en-US"/>
          </a:p>
        </p:txBody>
      </p:sp>
    </p:spTree>
    <p:extLst>
      <p:ext uri="{BB962C8B-B14F-4D97-AF65-F5344CB8AC3E}">
        <p14:creationId xmlns:p14="http://schemas.microsoft.com/office/powerpoint/2010/main" val="531550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Syntaxes (cont’d)</a:t>
            </a:r>
          </a:p>
        </p:txBody>
      </p:sp>
      <p:sp>
        <p:nvSpPr>
          <p:cNvPr id="3" name="Content Placeholder 2"/>
          <p:cNvSpPr>
            <a:spLocks noGrp="1"/>
          </p:cNvSpPr>
          <p:nvPr>
            <p:ph idx="1"/>
          </p:nvPr>
        </p:nvSpPr>
        <p:spPr/>
        <p:txBody>
          <a:bodyPr/>
          <a:lstStyle/>
          <a:p>
            <a:pPr lvl="0"/>
            <a:r>
              <a:rPr lang="en-US" sz="2800" dirty="0"/>
              <a:t>Multiple representations</a:t>
            </a:r>
          </a:p>
          <a:p>
            <a:pPr lvl="1"/>
            <a:r>
              <a:rPr lang="en-US" sz="2300" dirty="0"/>
              <a:t>XML, JSON, Turtle (RDF)</a:t>
            </a:r>
          </a:p>
          <a:p>
            <a:r>
              <a:rPr lang="en-US" noProof="0" dirty="0"/>
              <a:t>Reference implementations support both and conversion between</a:t>
            </a:r>
          </a:p>
          <a:p>
            <a:pPr lvl="1"/>
            <a:r>
              <a:rPr lang="en-US" noProof="0" dirty="0"/>
              <a:t>Maximizes interoperability</a:t>
            </a:r>
          </a:p>
          <a:p>
            <a:pPr lvl="1"/>
            <a:r>
              <a:rPr lang="en-US" noProof="0" dirty="0"/>
              <a:t>Inter-conversion is robust enough for digital signatures if the signatures are based on the canonicalized representation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2700700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Syntax decisions</a:t>
            </a:r>
          </a:p>
        </p:txBody>
      </p:sp>
      <p:sp>
        <p:nvSpPr>
          <p:cNvPr id="3" name="Content Placeholder 2"/>
          <p:cNvSpPr>
            <a:spLocks noGrp="1"/>
          </p:cNvSpPr>
          <p:nvPr>
            <p:ph idx="1"/>
          </p:nvPr>
        </p:nvSpPr>
        <p:spPr/>
        <p:txBody>
          <a:bodyPr/>
          <a:lstStyle/>
          <a:p>
            <a:pPr lvl="0"/>
            <a:r>
              <a:rPr lang="en-US" sz="2800" dirty="0"/>
              <a:t>What syntax should be used when?</a:t>
            </a:r>
          </a:p>
          <a:p>
            <a:pPr lvl="1"/>
            <a:r>
              <a:rPr lang="en-US" sz="2400" dirty="0"/>
              <a:t>XML used to be required for servers</a:t>
            </a:r>
          </a:p>
          <a:p>
            <a:pPr lvl="2"/>
            <a:r>
              <a:rPr lang="en-US" sz="2000" dirty="0"/>
              <a:t>Now implementer’s choice</a:t>
            </a:r>
          </a:p>
          <a:p>
            <a:pPr lvl="1"/>
            <a:r>
              <a:rPr lang="en-US" sz="2400" dirty="0"/>
              <a:t>XML provides broader tools</a:t>
            </a:r>
          </a:p>
          <a:p>
            <a:pPr lvl="2"/>
            <a:r>
              <a:rPr lang="en-US" sz="2200" dirty="0"/>
              <a:t>XSLT, schema, </a:t>
            </a:r>
            <a:r>
              <a:rPr lang="en-US" sz="2200" dirty="0" err="1"/>
              <a:t>XPath</a:t>
            </a:r>
            <a:endParaRPr lang="en-US" sz="2200" dirty="0"/>
          </a:p>
          <a:p>
            <a:pPr lvl="1"/>
            <a:r>
              <a:rPr lang="en-US" sz="2400" dirty="0"/>
              <a:t>JSON uses less bandwidth, more natural for mobile</a:t>
            </a:r>
          </a:p>
          <a:p>
            <a:pPr lvl="1"/>
            <a:r>
              <a:rPr lang="en-US" sz="2400" dirty="0"/>
              <a:t>Turtle/RDF is niche</a:t>
            </a:r>
          </a:p>
          <a:p>
            <a:pPr lvl="1"/>
            <a:r>
              <a:rPr lang="en-US" noProof="0" dirty="0"/>
              <a:t>ideally, servers support all</a:t>
            </a:r>
          </a:p>
          <a:p>
            <a:pPr lvl="2"/>
            <a:r>
              <a:rPr lang="en-US" noProof="0" dirty="0"/>
              <a:t>maximum interoperability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1701939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Signatures</a:t>
            </a:r>
          </a:p>
        </p:txBody>
      </p:sp>
      <p:sp>
        <p:nvSpPr>
          <p:cNvPr id="3" name="Content Placeholder 2"/>
          <p:cNvSpPr>
            <a:spLocks noGrp="1"/>
          </p:cNvSpPr>
          <p:nvPr>
            <p:ph idx="1"/>
          </p:nvPr>
        </p:nvSpPr>
        <p:spPr/>
        <p:txBody>
          <a:bodyPr/>
          <a:lstStyle/>
          <a:p>
            <a:pPr lvl="0"/>
            <a:r>
              <a:rPr lang="en-US" sz="2800" dirty="0"/>
              <a:t>Three ways to digitally sign content</a:t>
            </a:r>
          </a:p>
          <a:p>
            <a:pPr lvl="1"/>
            <a:r>
              <a:rPr lang="en-US" sz="2400" dirty="0"/>
              <a:t>Sign bundle (Message or Document)</a:t>
            </a:r>
          </a:p>
          <a:p>
            <a:pPr lvl="1"/>
            <a:r>
              <a:rPr lang="en-US" sz="2400" dirty="0"/>
              <a:t>Sign resource version using Provenance resource</a:t>
            </a:r>
          </a:p>
          <a:p>
            <a:pPr lvl="2"/>
            <a:r>
              <a:rPr lang="en-US" sz="2000" dirty="0"/>
              <a:t>Limited to data integrity</a:t>
            </a:r>
          </a:p>
          <a:p>
            <a:pPr lvl="1"/>
            <a:r>
              <a:rPr lang="en-US" sz="2400" dirty="0"/>
              <a:t>Extension (for more complete signature)</a:t>
            </a:r>
          </a:p>
          <a:p>
            <a:r>
              <a:rPr lang="en-US" sz="2800" dirty="0"/>
              <a:t>No requirement to sign content</a:t>
            </a:r>
          </a:p>
          <a:p>
            <a:pPr lvl="1"/>
            <a:r>
              <a:rPr lang="en-US" sz="2400" dirty="0"/>
              <a:t>Signatures are just one mechanism of ensuring data integrity and/or non-repudiation</a:t>
            </a:r>
          </a:p>
          <a:p>
            <a:pPr lvl="0"/>
            <a:r>
              <a:rPr lang="en-US" sz="2800" dirty="0"/>
              <a:t>Signatures only hold when converting between different syntaxes when data is canonicalized</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482990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Reference libraries</a:t>
            </a:r>
          </a:p>
        </p:txBody>
      </p:sp>
      <p:sp>
        <p:nvSpPr>
          <p:cNvPr id="3" name="Content Placeholder 2"/>
          <p:cNvSpPr>
            <a:spLocks noGrp="1"/>
          </p:cNvSpPr>
          <p:nvPr>
            <p:ph idx="1"/>
          </p:nvPr>
        </p:nvSpPr>
        <p:spPr/>
        <p:txBody>
          <a:bodyPr/>
          <a:lstStyle/>
          <a:p>
            <a:pPr lvl="0"/>
            <a:r>
              <a:rPr lang="en-US" noProof="0" dirty="0"/>
              <a:t>Currently 5:</a:t>
            </a:r>
          </a:p>
          <a:p>
            <a:pPr lvl="1"/>
            <a:r>
              <a:rPr lang="en-US" noProof="0" dirty="0"/>
              <a:t>C#, Java, Pascal (Delphi), </a:t>
            </a:r>
            <a:r>
              <a:rPr lang="en-US" noProof="0" dirty="0" err="1"/>
              <a:t>Javascript</a:t>
            </a:r>
            <a:r>
              <a:rPr lang="en-US" noProof="0" dirty="0"/>
              <a:t>, Swift</a:t>
            </a:r>
          </a:p>
          <a:p>
            <a:pPr lvl="1"/>
            <a:r>
              <a:rPr lang="en-US" noProof="0" dirty="0"/>
              <a:t>More to come?</a:t>
            </a:r>
          </a:p>
          <a:p>
            <a:pPr lvl="0"/>
            <a:r>
              <a:rPr lang="en-US" noProof="0" dirty="0"/>
              <a:t>Handle parsing, serialization, validation, etc.</a:t>
            </a:r>
          </a:p>
          <a:p>
            <a:pPr lvl="0"/>
            <a:r>
              <a:rPr lang="en-US" noProof="0" dirty="0"/>
              <a:t>Also open source servers, basic clients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1643286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Reference library decisions</a:t>
            </a:r>
          </a:p>
        </p:txBody>
      </p:sp>
      <p:sp>
        <p:nvSpPr>
          <p:cNvPr id="3" name="Content Placeholder 2"/>
          <p:cNvSpPr>
            <a:spLocks noGrp="1"/>
          </p:cNvSpPr>
          <p:nvPr>
            <p:ph idx="1"/>
          </p:nvPr>
        </p:nvSpPr>
        <p:spPr/>
        <p:txBody>
          <a:bodyPr/>
          <a:lstStyle/>
          <a:p>
            <a:pPr lvl="0"/>
            <a:r>
              <a:rPr lang="en-US" noProof="0" dirty="0"/>
              <a:t>Use a reference library vs. build your own?</a:t>
            </a:r>
          </a:p>
          <a:p>
            <a:pPr lvl="1"/>
            <a:r>
              <a:rPr lang="en-US" noProof="0" dirty="0"/>
              <a:t>Same criteria as any other “build vs. reuse”</a:t>
            </a:r>
          </a:p>
          <a:p>
            <a:pPr lvl="1"/>
            <a:r>
              <a:rPr lang="en-US" noProof="0" dirty="0"/>
              <a:t>Build costs more, but more tuned</a:t>
            </a:r>
          </a:p>
          <a:p>
            <a:pPr lvl="1"/>
            <a:r>
              <a:rPr lang="en-US" noProof="0" dirty="0"/>
              <a:t>At minimum, consult reference implementations to ensure you don’t miss nuances of specification</a:t>
            </a:r>
          </a:p>
          <a:p>
            <a:pPr lvl="0"/>
            <a:r>
              <a:rPr lang="en-US" noProof="0" dirty="0"/>
              <a:t>How often to update?</a:t>
            </a:r>
          </a:p>
          <a:p>
            <a:pPr lvl="1"/>
            <a:r>
              <a:rPr lang="en-US" noProof="0" dirty="0"/>
              <a:t>Reference libraries changing frequently</a:t>
            </a:r>
          </a:p>
          <a:p>
            <a:pPr lvl="1"/>
            <a:r>
              <a:rPr lang="en-US" noProof="0" dirty="0"/>
              <a:t>Will need to manage updates, especially given that custom code is likely resting on top</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1463829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Conformance resources</a:t>
            </a:r>
          </a:p>
        </p:txBody>
      </p:sp>
      <p:sp>
        <p:nvSpPr>
          <p:cNvPr id="3" name="Content Placeholder 2"/>
          <p:cNvSpPr>
            <a:spLocks noGrp="1"/>
          </p:cNvSpPr>
          <p:nvPr>
            <p:ph idx="1"/>
          </p:nvPr>
        </p:nvSpPr>
        <p:spPr/>
        <p:txBody>
          <a:bodyPr/>
          <a:lstStyle/>
          <a:p>
            <a:pPr lvl="0"/>
            <a:r>
              <a:rPr lang="en-US" dirty="0" err="1"/>
              <a:t>StructureDefinition</a:t>
            </a:r>
            <a:r>
              <a:rPr lang="en-US" dirty="0"/>
              <a:t>, ValueSet, ConceptMap, </a:t>
            </a:r>
            <a:r>
              <a:rPr lang="en-US" dirty="0" err="1"/>
              <a:t>NamingSystem</a:t>
            </a:r>
            <a:r>
              <a:rPr lang="en-US" dirty="0"/>
              <a:t>, </a:t>
            </a:r>
            <a:r>
              <a:rPr lang="en-US" dirty="0" err="1"/>
              <a:t>CapabilityStatement</a:t>
            </a:r>
            <a:r>
              <a:rPr lang="en-US" dirty="0"/>
              <a:t>, etc.</a:t>
            </a:r>
            <a:endParaRPr lang="en-US" noProof="0" dirty="0"/>
          </a:p>
          <a:p>
            <a:pPr lvl="1"/>
            <a:r>
              <a:rPr lang="en-US" noProof="0" dirty="0"/>
              <a:t>Provide “metadata” for operation of systems</a:t>
            </a:r>
          </a:p>
          <a:p>
            <a:pPr lvl="2"/>
            <a:r>
              <a:rPr lang="en-US" noProof="0" dirty="0"/>
              <a:t>Allow for “dynamic” configuration</a:t>
            </a:r>
          </a:p>
          <a:p>
            <a:pPr lvl="2"/>
            <a:r>
              <a:rPr lang="en-US" noProof="0" dirty="0"/>
              <a:t>E.g. Rather than having hard-coded rules for allowed codes, required elements, look it up in ValueSet or </a:t>
            </a:r>
            <a:r>
              <a:rPr lang="en-US" noProof="0" dirty="0" err="1"/>
              <a:t>StructureDefinition</a:t>
            </a:r>
            <a:r>
              <a:rPr lang="en-US" noProof="0" dirty="0"/>
              <a:t> resource</a:t>
            </a:r>
          </a:p>
          <a:p>
            <a:pPr lvl="1"/>
            <a:r>
              <a:rPr lang="en-US" noProof="0" dirty="0"/>
              <a:t>Can be hosted anywhere</a:t>
            </a:r>
          </a:p>
          <a:p>
            <a:pPr lvl="2"/>
            <a:r>
              <a:rPr lang="en-US" noProof="0" dirty="0"/>
              <a:t>Do you require a local copy for performance reasons?  Perhaps synchronized copy via </a:t>
            </a:r>
            <a:br>
              <a:rPr lang="en-US" noProof="0" dirty="0"/>
            </a:br>
            <a:r>
              <a:rPr lang="en-US" noProof="0" dirty="0"/>
              <a:t>publish subscribe?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574857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Conformance resources (cont’d)</a:t>
            </a:r>
          </a:p>
        </p:txBody>
      </p:sp>
      <p:sp>
        <p:nvSpPr>
          <p:cNvPr id="3" name="Content Placeholder 2"/>
          <p:cNvSpPr>
            <a:spLocks noGrp="1"/>
          </p:cNvSpPr>
          <p:nvPr>
            <p:ph idx="1"/>
          </p:nvPr>
        </p:nvSpPr>
        <p:spPr/>
        <p:txBody>
          <a:bodyPr/>
          <a:lstStyle/>
          <a:p>
            <a:pPr lvl="0"/>
            <a:r>
              <a:rPr lang="en-US" noProof="0" dirty="0"/>
              <a:t>Often arranged in cascading hierarchy</a:t>
            </a:r>
          </a:p>
          <a:p>
            <a:pPr lvl="1"/>
            <a:r>
              <a:rPr lang="en-US" noProof="0" dirty="0"/>
              <a:t>E.g. International value set, national value set, local value set</a:t>
            </a:r>
          </a:p>
          <a:p>
            <a:pPr lvl="1"/>
            <a:r>
              <a:rPr lang="en-US" noProof="0" dirty="0"/>
              <a:t>Need to consider timeframe and mechanism for propagating changes from higher levels in the hierarchy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2213591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69</a:t>
            </a:fld>
            <a:endParaRPr lang="en-US" dirty="0"/>
          </a:p>
        </p:txBody>
      </p:sp>
      <p:pic>
        <p:nvPicPr>
          <p:cNvPr id="3" name="Picture 2"/>
          <p:cNvPicPr>
            <a:picLocks noChangeAspect="1" noChangeArrowheads="1"/>
          </p:cNvPicPr>
          <p:nvPr/>
        </p:nvPicPr>
        <p:blipFill>
          <a:blip r:embed="rId3" cstate="print"/>
          <a:srcRect/>
          <a:stretch>
            <a:fillRect/>
          </a:stretch>
        </p:blipFill>
        <p:spPr bwMode="auto">
          <a:xfrm>
            <a:off x="2855642" y="1628801"/>
            <a:ext cx="6408711" cy="4865730"/>
          </a:xfrm>
          <a:prstGeom prst="rect">
            <a:avLst/>
          </a:prstGeom>
          <a:noFill/>
          <a:ln w="9525">
            <a:noFill/>
            <a:miter lim="800000"/>
            <a:headEnd/>
            <a:tailEnd/>
          </a:ln>
        </p:spPr>
      </p:pic>
    </p:spTree>
    <p:extLst>
      <p:ext uri="{BB962C8B-B14F-4D97-AF65-F5344CB8AC3E}">
        <p14:creationId xmlns:p14="http://schemas.microsoft.com/office/powerpoint/2010/main" val="54719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Paradigm</a:t>
            </a:r>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70162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Bundles (cont’d)</a:t>
            </a:r>
          </a:p>
        </p:txBody>
      </p:sp>
      <p:sp>
        <p:nvSpPr>
          <p:cNvPr id="3" name="Content Placeholder 2"/>
          <p:cNvSpPr>
            <a:spLocks noGrp="1"/>
          </p:cNvSpPr>
          <p:nvPr>
            <p:ph idx="1"/>
          </p:nvPr>
        </p:nvSpPr>
        <p:spPr/>
        <p:txBody>
          <a:bodyPr/>
          <a:lstStyle/>
          <a:p>
            <a:pPr lvl="0"/>
            <a:r>
              <a:rPr lang="en-US" noProof="0" dirty="0"/>
              <a:t>Mechanism for messages</a:t>
            </a:r>
            <a:r>
              <a:rPr lang="en-US" noProof="0"/>
              <a:t>, documents, </a:t>
            </a:r>
            <a:r>
              <a:rPr lang="en-US" noProof="0" dirty="0"/>
              <a:t>transactions, query responses</a:t>
            </a:r>
          </a:p>
          <a:p>
            <a:pPr lvl="0"/>
            <a:r>
              <a:rPr lang="en-US" noProof="0" dirty="0"/>
              <a:t>In theory, could regenerate a document from constituent parts, but:</a:t>
            </a:r>
          </a:p>
          <a:p>
            <a:pPr lvl="1"/>
            <a:r>
              <a:rPr lang="en-US" noProof="0" dirty="0"/>
              <a:t>No clear boundary on what’s part of document vs. not</a:t>
            </a:r>
          </a:p>
          <a:p>
            <a:pPr lvl="1"/>
            <a:r>
              <a:rPr lang="en-US" noProof="0" dirty="0"/>
              <a:t>No way to guarantee order of entries</a:t>
            </a:r>
          </a:p>
          <a:p>
            <a:pPr lvl="1"/>
            <a:r>
              <a:rPr lang="en-US" noProof="0" dirty="0"/>
              <a:t>Thus: recommend storing as a binary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394261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Bundle decisions</a:t>
            </a:r>
          </a:p>
        </p:txBody>
      </p:sp>
      <p:sp>
        <p:nvSpPr>
          <p:cNvPr id="3" name="Content Placeholder 2"/>
          <p:cNvSpPr>
            <a:spLocks noGrp="1"/>
          </p:cNvSpPr>
          <p:nvPr>
            <p:ph idx="1"/>
          </p:nvPr>
        </p:nvSpPr>
        <p:spPr/>
        <p:txBody>
          <a:bodyPr/>
          <a:lstStyle/>
          <a:p>
            <a:pPr lvl="0"/>
            <a:r>
              <a:rPr lang="en-US" noProof="0" dirty="0"/>
              <a:t>Ids within a bundle</a:t>
            </a:r>
          </a:p>
          <a:p>
            <a:pPr lvl="1"/>
            <a:r>
              <a:rPr lang="en-US" noProof="0" dirty="0"/>
              <a:t>Resources in bundles can be identified by UUID, RESTful id or version-specific RESTful id</a:t>
            </a:r>
          </a:p>
          <a:p>
            <a:pPr lvl="1"/>
            <a:r>
              <a:rPr lang="en-US" noProof="0" dirty="0"/>
              <a:t>RESTful ids allow information in a document to be linked to existing resource instances outside the bundle.</a:t>
            </a:r>
          </a:p>
          <a:p>
            <a:pPr lvl="1"/>
            <a:r>
              <a:rPr lang="en-US" noProof="0" dirty="0"/>
              <a:t>Version ids should be used if data corresponds to a specific version (as opposed to filtered view)</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34917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Bundle</a:t>
            </a:r>
            <a:r>
              <a:rPr lang="en-US" baseline="0" noProof="0" dirty="0"/>
              <a:t> decisions (cont’d)</a:t>
            </a:r>
            <a:endParaRPr lang="en-US" noProof="0" dirty="0"/>
          </a:p>
        </p:txBody>
      </p:sp>
      <p:sp>
        <p:nvSpPr>
          <p:cNvPr id="3" name="Content Placeholder 2"/>
          <p:cNvSpPr>
            <a:spLocks noGrp="1"/>
          </p:cNvSpPr>
          <p:nvPr>
            <p:ph idx="1"/>
          </p:nvPr>
        </p:nvSpPr>
        <p:spPr/>
        <p:txBody>
          <a:bodyPr/>
          <a:lstStyle/>
          <a:p>
            <a:pPr lvl="0"/>
            <a:r>
              <a:rPr lang="en-US" noProof="0" dirty="0"/>
              <a:t>Where’s the resource – bundled, contained, remote?</a:t>
            </a:r>
          </a:p>
          <a:p>
            <a:pPr lvl="1"/>
            <a:r>
              <a:rPr lang="en-US" noProof="0" dirty="0"/>
              <a:t>“contained” should only be used if resource can’t stand alone</a:t>
            </a:r>
          </a:p>
          <a:p>
            <a:pPr lvl="2"/>
            <a:r>
              <a:rPr lang="en-US" noProof="0" dirty="0"/>
              <a:t>Can’t exist if parent is removed</a:t>
            </a:r>
          </a:p>
          <a:p>
            <a:pPr lvl="2"/>
            <a:r>
              <a:rPr lang="en-US" noProof="0" dirty="0"/>
              <a:t>Not enough information to resolve</a:t>
            </a:r>
          </a:p>
          <a:p>
            <a:pPr lvl="1"/>
            <a:r>
              <a:rPr lang="en-US" noProof="0" dirty="0"/>
              <a:t>In bundle for document if part of narrative rendering rules or want part if signed content</a:t>
            </a:r>
          </a:p>
          <a:p>
            <a:pPr lvl="1"/>
            <a:r>
              <a:rPr lang="en-US" noProof="0" dirty="0"/>
              <a:t>In bundle for message if needed to process message and no separate query desired</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2341482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 it</a:t>
            </a:r>
          </a:p>
        </p:txBody>
      </p:sp>
      <p:sp>
        <p:nvSpPr>
          <p:cNvPr id="3" name="Content Placeholder 2"/>
          <p:cNvSpPr>
            <a:spLocks noGrp="1"/>
          </p:cNvSpPr>
          <p:nvPr>
            <p:ph idx="1"/>
          </p:nvPr>
        </p:nvSpPr>
        <p:spPr/>
        <p:txBody>
          <a:bodyPr/>
          <a:lstStyle/>
          <a:p>
            <a:r>
              <a:rPr lang="en-CA" dirty="0"/>
              <a:t>Which of the previous FHIR considerations are you going to pay particular attention to in your implementation?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206840633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Additional Considerations</a:t>
            </a:r>
          </a:p>
        </p:txBody>
      </p:sp>
      <p:sp>
        <p:nvSpPr>
          <p:cNvPr id="2" name="Text Placeholder 1"/>
          <p:cNvSpPr>
            <a:spLocks noGrp="1"/>
          </p:cNvSpPr>
          <p:nvPr>
            <p:ph type="body" idx="1"/>
          </p:nvPr>
        </p:nvSpPr>
        <p:spPr/>
        <p:txBody>
          <a:bodyPr/>
          <a:lstStyle/>
          <a:p>
            <a:pPr lvl="0"/>
            <a:endParaRPr lang="en-CA" dirty="0"/>
          </a:p>
        </p:txBody>
      </p:sp>
    </p:spTree>
    <p:extLst>
      <p:ext uri="{BB962C8B-B14F-4D97-AF65-F5344CB8AC3E}">
        <p14:creationId xmlns:p14="http://schemas.microsoft.com/office/powerpoint/2010/main" val="2447888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Considerations</a:t>
            </a:r>
            <a:endParaRPr lang="en-CA" dirty="0"/>
          </a:p>
        </p:txBody>
      </p:sp>
      <p:sp>
        <p:nvSpPr>
          <p:cNvPr id="4" name="Content Placeholder 3"/>
          <p:cNvSpPr>
            <a:spLocks noGrp="1"/>
          </p:cNvSpPr>
          <p:nvPr>
            <p:ph idx="1"/>
          </p:nvPr>
        </p:nvSpPr>
        <p:spPr/>
        <p:txBody>
          <a:bodyPr/>
          <a:lstStyle/>
          <a:p>
            <a:r>
              <a:rPr lang="en-US" dirty="0"/>
              <a:t>Resolving identity</a:t>
            </a:r>
          </a:p>
          <a:p>
            <a:r>
              <a:rPr lang="en-US" dirty="0"/>
              <a:t>Missing data</a:t>
            </a:r>
          </a:p>
          <a:p>
            <a:r>
              <a:rPr lang="en-US" dirty="0"/>
              <a:t>Looping</a:t>
            </a:r>
          </a:p>
          <a:p>
            <a:r>
              <a:rPr lang="en-US" dirty="0"/>
              <a:t>Variable server capabilities</a:t>
            </a:r>
          </a:p>
          <a:p>
            <a:r>
              <a:rPr lang="en-US" dirty="0"/>
              <a:t>Prohibiting data elements</a:t>
            </a:r>
          </a:p>
          <a:p>
            <a:r>
              <a:rPr lang="en-US" dirty="0"/>
              <a:t>Interoperating with legacy</a:t>
            </a:r>
            <a:endParaRPr lang="en-CA" dirty="0"/>
          </a:p>
        </p:txBody>
      </p:sp>
    </p:spTree>
    <p:extLst>
      <p:ext uri="{BB962C8B-B14F-4D97-AF65-F5344CB8AC3E}">
        <p14:creationId xmlns:p14="http://schemas.microsoft.com/office/powerpoint/2010/main" val="3566211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Resolving identity</a:t>
            </a:r>
          </a:p>
        </p:txBody>
      </p:sp>
      <p:sp>
        <p:nvSpPr>
          <p:cNvPr id="3" name="Text Placeholder 2"/>
          <p:cNvSpPr>
            <a:spLocks noGrp="1"/>
          </p:cNvSpPr>
          <p:nvPr>
            <p:ph idx="1"/>
          </p:nvPr>
        </p:nvSpPr>
        <p:spPr/>
        <p:txBody>
          <a:bodyPr/>
          <a:lstStyle/>
          <a:p>
            <a:pPr lvl="0"/>
            <a:r>
              <a:rPr lang="en-US" sz="2800" dirty="0"/>
              <a:t>Resource is electronic representation of real-world object</a:t>
            </a:r>
          </a:p>
          <a:p>
            <a:pPr lvl="0"/>
            <a:r>
              <a:rPr lang="en-US" sz="2800" dirty="0"/>
              <a:t>Can have multiple resource instances for same real-world object</a:t>
            </a:r>
          </a:p>
          <a:p>
            <a:pPr lvl="1"/>
            <a:r>
              <a:rPr lang="en-US" sz="2400" dirty="0"/>
              <a:t>Different servers or sometimes even same server</a:t>
            </a:r>
          </a:p>
          <a:p>
            <a:pPr lvl="1"/>
            <a:r>
              <a:rPr lang="en-US" sz="2400" dirty="0"/>
              <a:t>Ids for same resource on different servers can be completely different</a:t>
            </a:r>
          </a:p>
          <a:p>
            <a:pPr lvl="1"/>
            <a:r>
              <a:rPr lang="en-US" sz="2400" dirty="0"/>
              <a:t>Data on different servers can also vary</a:t>
            </a:r>
          </a:p>
          <a:p>
            <a:pPr lvl="0"/>
            <a:r>
              <a:rPr lang="en-US" sz="2800" dirty="0"/>
              <a:t>One resource multiple sites (with different ids)</a:t>
            </a:r>
          </a:p>
          <a:p>
            <a:pPr lvl="0"/>
            <a:r>
              <a:rPr lang="en-US" sz="2800" dirty="0"/>
              <a:t>Available data may vary</a:t>
            </a:r>
          </a:p>
        </p:txBody>
      </p:sp>
    </p:spTree>
    <p:extLst>
      <p:ext uri="{BB962C8B-B14F-4D97-AF65-F5344CB8AC3E}">
        <p14:creationId xmlns:p14="http://schemas.microsoft.com/office/powerpoint/2010/main" val="1931702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Resolving identity (cont’d)</a:t>
            </a:r>
          </a:p>
        </p:txBody>
      </p:sp>
      <p:sp>
        <p:nvSpPr>
          <p:cNvPr id="3" name="Content Placeholder 2"/>
          <p:cNvSpPr>
            <a:spLocks noGrp="1"/>
          </p:cNvSpPr>
          <p:nvPr>
            <p:ph idx="1"/>
          </p:nvPr>
        </p:nvSpPr>
        <p:spPr/>
        <p:txBody>
          <a:bodyPr/>
          <a:lstStyle/>
          <a:p>
            <a:pPr lvl="0"/>
            <a:r>
              <a:rPr lang="en-US" noProof="0" dirty="0"/>
              <a:t>Matching resources within and across servers is generally accomplished by business id (“identifier”)</a:t>
            </a:r>
          </a:p>
          <a:p>
            <a:r>
              <a:rPr lang="en-US" noProof="0" dirty="0"/>
              <a:t>May also have business “version”</a:t>
            </a:r>
          </a:p>
          <a:p>
            <a:pPr lvl="1"/>
            <a:r>
              <a:rPr lang="en-US" noProof="0" dirty="0"/>
              <a:t>Rules over changing business version are domain-dependent.  </a:t>
            </a:r>
          </a:p>
          <a:p>
            <a:pPr lvl="1"/>
            <a:r>
              <a:rPr lang="en-US" noProof="0" dirty="0"/>
              <a:t>Where old versions my be maintained, each version might be distinct instance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377267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Missing data</a:t>
            </a:r>
          </a:p>
        </p:txBody>
      </p:sp>
      <p:sp>
        <p:nvSpPr>
          <p:cNvPr id="3" name="Text Placeholder 2"/>
          <p:cNvSpPr>
            <a:spLocks noGrp="1"/>
          </p:cNvSpPr>
          <p:nvPr>
            <p:ph idx="1"/>
          </p:nvPr>
        </p:nvSpPr>
        <p:spPr/>
        <p:txBody>
          <a:bodyPr/>
          <a:lstStyle/>
          <a:p>
            <a:pPr lvl="0"/>
            <a:r>
              <a:rPr lang="en-US" noProof="0" dirty="0"/>
              <a:t>Extremely few resource or data type elements are required (</a:t>
            </a:r>
            <a:r>
              <a:rPr lang="en-US" noProof="0" dirty="0" err="1"/>
              <a:t>minOccurs</a:t>
            </a:r>
            <a:r>
              <a:rPr lang="en-US" noProof="0" dirty="0"/>
              <a:t> &gt; 0)</a:t>
            </a:r>
          </a:p>
          <a:p>
            <a:pPr lvl="1"/>
            <a:r>
              <a:rPr lang="en-US" noProof="0" dirty="0"/>
              <a:t>Resources and data types are context independent</a:t>
            </a:r>
          </a:p>
          <a:p>
            <a:pPr lvl="1"/>
            <a:r>
              <a:rPr lang="en-US" noProof="0" dirty="0"/>
              <a:t>Extensions might supersede core elements</a:t>
            </a:r>
          </a:p>
          <a:p>
            <a:r>
              <a:rPr lang="en-US" noProof="0" dirty="0"/>
              <a:t>Therefore</a:t>
            </a:r>
          </a:p>
          <a:p>
            <a:pPr lvl="1"/>
            <a:r>
              <a:rPr lang="en-US" noProof="0" dirty="0"/>
              <a:t>Don’t assume data will be present</a:t>
            </a:r>
          </a:p>
          <a:p>
            <a:pPr lvl="2"/>
            <a:r>
              <a:rPr lang="en-US" noProof="0" dirty="0"/>
              <a:t>Always check for element/@value, not just element</a:t>
            </a:r>
          </a:p>
          <a:p>
            <a:pPr lvl="1"/>
            <a:r>
              <a:rPr lang="en-US" noProof="0" dirty="0"/>
              <a:t>May need to validate to a profile to enforce requirements</a:t>
            </a:r>
          </a:p>
        </p:txBody>
      </p:sp>
    </p:spTree>
    <p:extLst>
      <p:ext uri="{BB962C8B-B14F-4D97-AF65-F5344CB8AC3E}">
        <p14:creationId xmlns:p14="http://schemas.microsoft.com/office/powerpoint/2010/main" val="2880620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Looping</a:t>
            </a:r>
          </a:p>
        </p:txBody>
      </p:sp>
      <p:sp>
        <p:nvSpPr>
          <p:cNvPr id="3" name="Content Placeholder 2"/>
          <p:cNvSpPr>
            <a:spLocks noGrp="1"/>
          </p:cNvSpPr>
          <p:nvPr>
            <p:ph idx="1"/>
          </p:nvPr>
        </p:nvSpPr>
        <p:spPr/>
        <p:txBody>
          <a:bodyPr/>
          <a:lstStyle/>
          <a:p>
            <a:pPr lvl="0"/>
            <a:r>
              <a:rPr lang="en-US" noProof="0" dirty="0"/>
              <a:t>FHIR resources are interrelated</a:t>
            </a:r>
            <a:r>
              <a:rPr lang="en-US" baseline="0" noProof="0" dirty="0"/>
              <a:t> in a network, not a hierarchy</a:t>
            </a:r>
          </a:p>
          <a:p>
            <a:pPr lvl="1"/>
            <a:r>
              <a:rPr lang="en-US" noProof="0" dirty="0"/>
              <a:t>Direct and indirect looping relationships are possible</a:t>
            </a:r>
          </a:p>
          <a:p>
            <a:pPr lvl="2"/>
            <a:r>
              <a:rPr lang="en-US" noProof="0" dirty="0"/>
              <a:t>In resource definitions &amp; instances</a:t>
            </a:r>
          </a:p>
          <a:p>
            <a:pPr lvl="2"/>
            <a:r>
              <a:rPr lang="en-US" noProof="0" dirty="0"/>
              <a:t>Even if not possible with core elements, may occur with extensions</a:t>
            </a:r>
          </a:p>
          <a:p>
            <a:pPr lvl="1"/>
            <a:r>
              <a:rPr lang="en-US" noProof="0" dirty="0"/>
              <a:t>Parsing and processing algorithms must deal with this possibility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395384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a:t>
            </a:fld>
            <a:endParaRPr lang="en-CA" dirty="0"/>
          </a:p>
        </p:txBody>
      </p:sp>
      <p:graphicFrame>
        <p:nvGraphicFramePr>
          <p:cNvPr id="5" name="Diagram 4"/>
          <p:cNvGraphicFramePr/>
          <p:nvPr>
            <p:extLst>
              <p:ext uri="{D42A27DB-BD31-4B8C-83A1-F6EECF244321}">
                <p14:modId xmlns:p14="http://schemas.microsoft.com/office/powerpoint/2010/main" val="596710158"/>
              </p:ext>
            </p:extLst>
          </p:nvPr>
        </p:nvGraphicFramePr>
        <p:xfrm>
          <a:off x="1343472"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6816080" y="3140968"/>
            <a:ext cx="295232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kern="0" dirty="0">
                <a:solidFill>
                  <a:schemeClr val="accent1"/>
                </a:solidFill>
              </a:rPr>
              <a:t>What should you use when?</a:t>
            </a:r>
          </a:p>
        </p:txBody>
      </p:sp>
    </p:spTree>
    <p:extLst>
      <p:ext uri="{BB962C8B-B14F-4D97-AF65-F5344CB8AC3E}">
        <p14:creationId xmlns:p14="http://schemas.microsoft.com/office/powerpoint/2010/main" val="1054092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Variable Server capabilities</a:t>
            </a:r>
          </a:p>
        </p:txBody>
      </p:sp>
      <p:sp>
        <p:nvSpPr>
          <p:cNvPr id="3" name="Content Placeholder 2"/>
          <p:cNvSpPr>
            <a:spLocks noGrp="1"/>
          </p:cNvSpPr>
          <p:nvPr>
            <p:ph idx="1"/>
          </p:nvPr>
        </p:nvSpPr>
        <p:spPr/>
        <p:txBody>
          <a:bodyPr/>
          <a:lstStyle/>
          <a:p>
            <a:pPr lvl="0"/>
            <a:r>
              <a:rPr lang="en-US" sz="2800" dirty="0"/>
              <a:t>FHIR defines a number of mechanisms to give clients control of queries</a:t>
            </a:r>
          </a:p>
          <a:p>
            <a:pPr lvl="1"/>
            <a:r>
              <a:rPr lang="en-US" sz="2400" dirty="0"/>
              <a:t>Paging, many filters, _include, _summary, compartments</a:t>
            </a:r>
          </a:p>
          <a:p>
            <a:pPr lvl="1"/>
            <a:r>
              <a:rPr lang="en-US" sz="2400" dirty="0"/>
              <a:t>However, these are all optional . . .</a:t>
            </a:r>
          </a:p>
          <a:p>
            <a:r>
              <a:rPr lang="en-US" sz="2800" dirty="0"/>
              <a:t>What should a server do?</a:t>
            </a:r>
          </a:p>
          <a:p>
            <a:pPr lvl="1"/>
            <a:r>
              <a:rPr lang="en-US" sz="2000" dirty="0"/>
              <a:t>Cost/benefit trade-off</a:t>
            </a:r>
          </a:p>
          <a:p>
            <a:pPr lvl="1"/>
            <a:r>
              <a:rPr lang="en-US" sz="2000" dirty="0"/>
              <a:t>More you support, more clients will work with you</a:t>
            </a:r>
          </a:p>
          <a:p>
            <a:pPr lvl="1"/>
            <a:r>
              <a:rPr lang="en-US" sz="2000" dirty="0"/>
              <a:t>Some capabilities may be very expensive in some architectures</a:t>
            </a:r>
          </a:p>
          <a:p>
            <a:pPr lvl="1"/>
            <a:r>
              <a:rPr lang="en-US" sz="2000" dirty="0"/>
              <a:t>Do as much as you can, “within reason”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1981658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Server capabilities</a:t>
            </a:r>
            <a:r>
              <a:rPr lang="en-US" baseline="0" dirty="0"/>
              <a:t> (cont’d)</a:t>
            </a:r>
            <a:endParaRPr lang="en-CA" dirty="0"/>
          </a:p>
        </p:txBody>
      </p:sp>
      <p:sp>
        <p:nvSpPr>
          <p:cNvPr id="3" name="Content Placeholder 2"/>
          <p:cNvSpPr>
            <a:spLocks noGrp="1"/>
          </p:cNvSpPr>
          <p:nvPr>
            <p:ph idx="1"/>
          </p:nvPr>
        </p:nvSpPr>
        <p:spPr/>
        <p:txBody>
          <a:bodyPr/>
          <a:lstStyle/>
          <a:p>
            <a:pPr lvl="0"/>
            <a:r>
              <a:rPr lang="en-US" sz="2800" dirty="0"/>
              <a:t>What should a client do?</a:t>
            </a:r>
          </a:p>
          <a:p>
            <a:pPr lvl="1"/>
            <a:r>
              <a:rPr lang="en-US" sz="2400" dirty="0"/>
              <a:t>Take advantage of desired capabilities, work with narrow set of servers</a:t>
            </a:r>
          </a:p>
          <a:p>
            <a:pPr lvl="2"/>
            <a:r>
              <a:rPr lang="en-US" sz="2000" dirty="0"/>
              <a:t>Works well in closed environments</a:t>
            </a:r>
          </a:p>
          <a:p>
            <a:pPr lvl="1"/>
            <a:r>
              <a:rPr lang="en-US" sz="2400" dirty="0"/>
              <a:t>Use minimal capabilities, work in most/all environments</a:t>
            </a:r>
          </a:p>
          <a:p>
            <a:pPr lvl="1"/>
            <a:r>
              <a:rPr lang="en-US" sz="2400" dirty="0"/>
              <a:t>Use advanced features where available, fallback to client processing where needed</a:t>
            </a:r>
          </a:p>
          <a:p>
            <a:pPr lvl="2"/>
            <a:r>
              <a:rPr lang="en-US" sz="2000" dirty="0"/>
              <a:t>More efficient but more complex client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3172334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Prohibiting</a:t>
            </a:r>
            <a:r>
              <a:rPr lang="en-US" baseline="0" dirty="0"/>
              <a:t> data elements</a:t>
            </a:r>
            <a:endParaRPr lang="en-CA" dirty="0"/>
          </a:p>
        </p:txBody>
      </p:sp>
      <p:sp>
        <p:nvSpPr>
          <p:cNvPr id="3" name="Content Placeholder 2"/>
          <p:cNvSpPr>
            <a:spLocks noGrp="1"/>
          </p:cNvSpPr>
          <p:nvPr>
            <p:ph idx="1"/>
          </p:nvPr>
        </p:nvSpPr>
        <p:spPr/>
        <p:txBody>
          <a:bodyPr/>
          <a:lstStyle/>
          <a:p>
            <a:r>
              <a:rPr lang="en-US" dirty="0"/>
              <a:t>In FHIR, you shouldn’t prohibit unknown extensions or unsupported data elements</a:t>
            </a:r>
          </a:p>
          <a:p>
            <a:r>
              <a:rPr lang="en-US" dirty="0"/>
              <a:t>You </a:t>
            </a:r>
            <a:r>
              <a:rPr lang="en-US" b="1" dirty="0"/>
              <a:t>can</a:t>
            </a:r>
            <a:r>
              <a:rPr lang="en-US" b="0" dirty="0"/>
              <a:t> set a </a:t>
            </a:r>
            <a:r>
              <a:rPr lang="en-US" b="0" dirty="0" err="1"/>
              <a:t>maxOccurs</a:t>
            </a:r>
            <a:r>
              <a:rPr lang="en-US" b="0" dirty="0"/>
              <a:t>=0 for</a:t>
            </a:r>
            <a:r>
              <a:rPr lang="en-US" b="0" baseline="0" dirty="0"/>
              <a:t> data elements</a:t>
            </a:r>
          </a:p>
          <a:p>
            <a:pPr lvl="1"/>
            <a:r>
              <a:rPr lang="en-US" dirty="0"/>
              <a:t>This forces clients to customize what they send you – bad practice</a:t>
            </a:r>
          </a:p>
          <a:p>
            <a:pPr lvl="1"/>
            <a:r>
              <a:rPr lang="en-US" dirty="0"/>
              <a:t>Better to accept and ignore</a:t>
            </a:r>
          </a:p>
          <a:p>
            <a:pPr lvl="2"/>
            <a:r>
              <a:rPr lang="en-US" dirty="0"/>
              <a:t>In limited cases, may be liability issues with ignoring data, so rejecting is necessary</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1863570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Interoperating</a:t>
            </a:r>
            <a:r>
              <a:rPr lang="en-US" baseline="0" dirty="0"/>
              <a:t> with legacy</a:t>
            </a:r>
            <a:endParaRPr lang="en-CA" dirty="0"/>
          </a:p>
        </p:txBody>
      </p:sp>
      <p:sp>
        <p:nvSpPr>
          <p:cNvPr id="3" name="Content Placeholder 2"/>
          <p:cNvSpPr>
            <a:spLocks noGrp="1"/>
          </p:cNvSpPr>
          <p:nvPr>
            <p:ph idx="1"/>
          </p:nvPr>
        </p:nvSpPr>
        <p:spPr/>
        <p:txBody>
          <a:bodyPr/>
          <a:lstStyle/>
          <a:p>
            <a:r>
              <a:rPr lang="en-US" dirty="0"/>
              <a:t>How do you make FHIR play nicely with v2, v3, CDA?</a:t>
            </a:r>
          </a:p>
          <a:p>
            <a:pPr lvl="1"/>
            <a:r>
              <a:rPr lang="en-US" dirty="0"/>
              <a:t>Not enough time to cover here</a:t>
            </a:r>
          </a:p>
          <a:p>
            <a:pPr lvl="1"/>
            <a:r>
              <a:rPr lang="en-US" dirty="0"/>
              <a:t>Look at </a:t>
            </a:r>
          </a:p>
          <a:p>
            <a:pPr lvl="2"/>
            <a:r>
              <a:rPr lang="en-US" dirty="0">
                <a:hlinkClick r:id="rId2"/>
              </a:rPr>
              <a:t>http://hl7.org/fhir/comparison.html</a:t>
            </a:r>
            <a:endParaRPr lang="en-US" dirty="0"/>
          </a:p>
          <a:p>
            <a:pPr lvl="2"/>
            <a:r>
              <a:rPr lang="en-CA" dirty="0">
                <a:hlinkClick r:id="rId3"/>
              </a:rPr>
              <a:t>https://healthlevelseven.desk.com</a:t>
            </a:r>
            <a:endParaRPr lang="en-CA" dirty="0"/>
          </a:p>
          <a:p>
            <a:pPr lvl="3"/>
            <a:r>
              <a:rPr lang="en-US" dirty="0"/>
              <a:t>(members only)</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2462969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Learning Objectives</a:t>
            </a:r>
          </a:p>
        </p:txBody>
      </p:sp>
      <p:sp>
        <p:nvSpPr>
          <p:cNvPr id="3" name="Content Placeholder 2"/>
          <p:cNvSpPr>
            <a:spLocks noGrp="1"/>
          </p:cNvSpPr>
          <p:nvPr>
            <p:ph idx="1"/>
          </p:nvPr>
        </p:nvSpPr>
        <p:spPr/>
        <p:txBody>
          <a:bodyPr/>
          <a:lstStyle/>
          <a:p>
            <a:r>
              <a:rPr lang="en-US" noProof="0" dirty="0"/>
              <a:t>You should be able to:</a:t>
            </a:r>
          </a:p>
          <a:p>
            <a:pPr lvl="1"/>
            <a:r>
              <a:rPr lang="en-US" sz="2700" dirty="0">
                <a:latin typeface="Calibri"/>
              </a:rPr>
              <a:t>List FHIR’s interoperability paradigms and explain when each should be used</a:t>
            </a:r>
          </a:p>
          <a:p>
            <a:pPr lvl="1"/>
            <a:r>
              <a:rPr lang="en-US" sz="2700" dirty="0">
                <a:latin typeface="Calibri"/>
              </a:rPr>
              <a:t>Give examples of where FHIR can fit in the architectural stack</a:t>
            </a:r>
          </a:p>
          <a:p>
            <a:pPr lvl="1"/>
            <a:r>
              <a:rPr lang="en-US" sz="2700" b="1" dirty="0">
                <a:latin typeface="Calibri"/>
              </a:rPr>
              <a:t>Identify several FHIR architectural considerations and describe how to address them</a:t>
            </a:r>
          </a:p>
          <a:p>
            <a:pPr lvl="1"/>
            <a:r>
              <a:rPr lang="en-US" sz="2700" dirty="0">
                <a:latin typeface="Calibri"/>
              </a:rPr>
              <a:t>Explain where and how Profiles fit into an architectural solution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73790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Profiled FHIR</a:t>
            </a:r>
          </a:p>
        </p:txBody>
      </p:sp>
      <p:sp>
        <p:nvSpPr>
          <p:cNvPr id="2" name="Text Placeholder 1"/>
          <p:cNvSpPr>
            <a:spLocks noGrp="1"/>
          </p:cNvSpPr>
          <p:nvPr>
            <p:ph type="body" idx="1"/>
          </p:nvPr>
        </p:nvSpPr>
        <p:spPr/>
        <p:txBody>
          <a:bodyPr/>
          <a:lstStyle/>
          <a:p>
            <a:pPr lvl="0"/>
            <a:endParaRPr lang="en-CA" dirty="0"/>
          </a:p>
        </p:txBody>
      </p:sp>
    </p:spTree>
    <p:extLst>
      <p:ext uri="{BB962C8B-B14F-4D97-AF65-F5344CB8AC3E}">
        <p14:creationId xmlns:p14="http://schemas.microsoft.com/office/powerpoint/2010/main" val="985564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a:t>
            </a:r>
            <a:r>
              <a:rPr lang="en-US" sz="2400" dirty="0" err="1"/>
              <a:t>CapabilityStatement</a:t>
            </a:r>
            <a:r>
              <a:rPr lang="en-US" sz="2400" dirty="0"/>
              <a:t> resource</a:t>
            </a:r>
            <a:endParaRPr lang="en-CA" sz="2400" dirty="0"/>
          </a:p>
        </p:txBody>
      </p:sp>
    </p:spTree>
    <p:extLst>
      <p:ext uri="{BB962C8B-B14F-4D97-AF65-F5344CB8AC3E}">
        <p14:creationId xmlns:p14="http://schemas.microsoft.com/office/powerpoint/2010/main" val="2847304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 Uses</a:t>
            </a:r>
          </a:p>
        </p:txBody>
      </p:sp>
      <p:sp>
        <p:nvSpPr>
          <p:cNvPr id="3" name="Content Placeholder 2"/>
          <p:cNvSpPr>
            <a:spLocks noGrp="1"/>
          </p:cNvSpPr>
          <p:nvPr>
            <p:ph idx="1"/>
          </p:nvPr>
        </p:nvSpPr>
        <p:spPr/>
        <p:txBody>
          <a:bodyPr/>
          <a:lstStyle/>
          <a:p>
            <a:pPr lvl="0"/>
            <a:r>
              <a:rPr lang="en-US" sz="3200" dirty="0"/>
              <a:t>Profiles are still quite useful</a:t>
            </a:r>
          </a:p>
          <a:p>
            <a:pPr lvl="1"/>
            <a:r>
              <a:rPr lang="en-US" sz="2800" dirty="0"/>
              <a:t>Define document and message boundaries</a:t>
            </a:r>
          </a:p>
          <a:p>
            <a:pPr lvl="1"/>
            <a:r>
              <a:rPr lang="en-US" sz="2800" dirty="0"/>
              <a:t>Define extensions</a:t>
            </a:r>
          </a:p>
          <a:p>
            <a:pPr lvl="1"/>
            <a:r>
              <a:rPr lang="en-US" sz="2800" dirty="0"/>
              <a:t>Set interoperability expectations in a particular context</a:t>
            </a:r>
          </a:p>
          <a:p>
            <a:pPr lvl="2"/>
            <a:r>
              <a:rPr lang="en-US" dirty="0"/>
              <a:t>National standards, types of care, business patterns</a:t>
            </a:r>
          </a:p>
          <a:p>
            <a:pPr lvl="1"/>
            <a:r>
              <a:rPr lang="en-US" sz="2800" dirty="0"/>
              <a:t>Clinical practice guidelines / detailed clinical models</a:t>
            </a:r>
          </a:p>
          <a:p>
            <a:pPr lvl="1"/>
            <a:r>
              <a:rPr lang="en-US" sz="2800" dirty="0"/>
              <a:t>Document system capabilities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950049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Profiled Observation (Blood Pressure)</a:t>
            </a:r>
          </a:p>
        </p:txBody>
      </p:sp>
      <p:sp>
        <p:nvSpPr>
          <p:cNvPr id="4" name="Slide Number Placeholder 3"/>
          <p:cNvSpPr>
            <a:spLocks noGrp="1"/>
          </p:cNvSpPr>
          <p:nvPr>
            <p:ph type="sldNum" sz="quarter" idx="11"/>
          </p:nvPr>
        </p:nvSpPr>
        <p:spPr/>
        <p:txBody>
          <a:bodyPr/>
          <a:lstStyle/>
          <a:p>
            <a:fld id="{5CC3E5C4-3E2B-40F1-9F2B-C46CEB0C88DF}" type="slidenum">
              <a:rPr lang="en-CA" smtClean="0">
                <a:solidFill>
                  <a:srgbClr val="000000">
                    <a:tint val="75000"/>
                  </a:srgbClr>
                </a:solidFill>
              </a:rPr>
              <a:pPr/>
              <a:t>88</a:t>
            </a:fld>
            <a:endParaRPr lang="en-CA" dirty="0">
              <a:solidFill>
                <a:srgbClr val="000000">
                  <a:tint val="75000"/>
                </a:srgbClr>
              </a:solidFill>
            </a:endParaRPr>
          </a:p>
        </p:txBody>
      </p:sp>
      <p:pic>
        <p:nvPicPr>
          <p:cNvPr id="9" name="Picture 8"/>
          <p:cNvPicPr>
            <a:picLocks noChangeAspect="1"/>
          </p:cNvPicPr>
          <p:nvPr/>
        </p:nvPicPr>
        <p:blipFill>
          <a:blip r:embed="rId2"/>
          <a:stretch>
            <a:fillRect/>
          </a:stretch>
        </p:blipFill>
        <p:spPr>
          <a:xfrm>
            <a:off x="2135561" y="1709886"/>
            <a:ext cx="7419975" cy="4743450"/>
          </a:xfrm>
          <a:prstGeom prst="rect">
            <a:avLst/>
          </a:prstGeom>
        </p:spPr>
      </p:pic>
    </p:spTree>
    <p:extLst>
      <p:ext uri="{BB962C8B-B14F-4D97-AF65-F5344CB8AC3E}">
        <p14:creationId xmlns:p14="http://schemas.microsoft.com/office/powerpoint/2010/main" val="4137398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Profiles to guide behavior</a:t>
            </a:r>
          </a:p>
        </p:txBody>
      </p:sp>
      <p:sp>
        <p:nvSpPr>
          <p:cNvPr id="3" name="Content Placeholder 2"/>
          <p:cNvSpPr>
            <a:spLocks noGrp="1"/>
          </p:cNvSpPr>
          <p:nvPr>
            <p:ph idx="1"/>
          </p:nvPr>
        </p:nvSpPr>
        <p:spPr/>
        <p:txBody>
          <a:bodyPr/>
          <a:lstStyle/>
          <a:p>
            <a:pPr lvl="0"/>
            <a:r>
              <a:rPr lang="en-US" noProof="0" dirty="0"/>
              <a:t>Profiles can be used to dynamically configure</a:t>
            </a:r>
            <a:r>
              <a:rPr lang="en-US" baseline="0" noProof="0" dirty="0"/>
              <a:t> system behavior</a:t>
            </a:r>
          </a:p>
          <a:p>
            <a:pPr lvl="1"/>
            <a:r>
              <a:rPr lang="en-US" noProof="0" dirty="0"/>
              <a:t>Load a profile to guide data entry</a:t>
            </a:r>
          </a:p>
          <a:p>
            <a:pPr lvl="2"/>
            <a:r>
              <a:rPr lang="en-US" dirty="0"/>
              <a:t>E.g. Oncology referral</a:t>
            </a:r>
            <a:endParaRPr lang="en-US" noProof="0" dirty="0"/>
          </a:p>
          <a:p>
            <a:pPr lvl="1"/>
            <a:r>
              <a:rPr lang="en-US" noProof="0" dirty="0"/>
              <a:t>Load a profile to guide data display</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79886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REST</a:t>
            </a:r>
          </a:p>
        </p:txBody>
      </p:sp>
      <p:sp>
        <p:nvSpPr>
          <p:cNvPr id="3" name="Content Placeholder 2"/>
          <p:cNvSpPr>
            <a:spLocks noGrp="1"/>
          </p:cNvSpPr>
          <p:nvPr>
            <p:ph idx="1"/>
          </p:nvPr>
        </p:nvSpPr>
        <p:spPr/>
        <p:txBody>
          <a:bodyPr/>
          <a:lstStyle/>
          <a:p>
            <a:r>
              <a:rPr lang="en-US" noProof="0" dirty="0"/>
              <a:t>Simple, out-of-the-box interoperability</a:t>
            </a:r>
          </a:p>
          <a:p>
            <a:r>
              <a:rPr lang="en-US" noProof="0" dirty="0"/>
              <a:t>Leverage</a:t>
            </a:r>
            <a:r>
              <a:rPr lang="en-US" baseline="0" noProof="0" dirty="0"/>
              <a:t> HTTP: GET, POST, etc.</a:t>
            </a:r>
          </a:p>
          <a:p>
            <a:r>
              <a:rPr lang="en-US" noProof="0" dirty="0"/>
              <a:t>Pre-defined operations</a:t>
            </a:r>
          </a:p>
          <a:p>
            <a:pPr lvl="1"/>
            <a:r>
              <a:rPr lang="en-US" noProof="0" dirty="0"/>
              <a:t>Create, Read, Update, Delete</a:t>
            </a:r>
          </a:p>
          <a:p>
            <a:pPr lvl="1"/>
            <a:r>
              <a:rPr lang="en-US" noProof="0" dirty="0"/>
              <a:t>Also: </a:t>
            </a:r>
            <a:r>
              <a:rPr lang="en-US" dirty="0"/>
              <a:t>Read Version, Search (resource/type/server), History (resource/type/server), </a:t>
            </a:r>
            <a:r>
              <a:rPr lang="en-US" noProof="0" dirty="0"/>
              <a:t>Capabilities, Patch, Batch &amp; Transaction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a:t>
            </a:fld>
            <a:endParaRPr lang="en-CA" dirty="0"/>
          </a:p>
        </p:txBody>
      </p:sp>
      <p:graphicFrame>
        <p:nvGraphicFramePr>
          <p:cNvPr id="5" name="Diagram 4"/>
          <p:cNvGraphicFramePr/>
          <p:nvPr>
            <p:extLst/>
          </p:nvPr>
        </p:nvGraphicFramePr>
        <p:xfrm>
          <a:off x="8616280" y="2420888"/>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599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Simultaneous profiles</a:t>
            </a:r>
          </a:p>
        </p:txBody>
      </p:sp>
      <p:sp>
        <p:nvSpPr>
          <p:cNvPr id="3" name="Content Placeholder 2"/>
          <p:cNvSpPr>
            <a:spLocks noGrp="1"/>
          </p:cNvSpPr>
          <p:nvPr>
            <p:ph idx="1"/>
          </p:nvPr>
        </p:nvSpPr>
        <p:spPr/>
        <p:txBody>
          <a:bodyPr/>
          <a:lstStyle/>
          <a:p>
            <a:pPr lvl="0"/>
            <a:r>
              <a:rPr lang="en-US" dirty="0"/>
              <a:t>Multiple profiles can apply to an instance at the same time</a:t>
            </a:r>
          </a:p>
          <a:p>
            <a:pPr lvl="1"/>
            <a:r>
              <a:rPr lang="en-US" dirty="0"/>
              <a:t>Different </a:t>
            </a:r>
            <a:r>
              <a:rPr lang="en-US" dirty="0" err="1"/>
              <a:t>Codings</a:t>
            </a:r>
            <a:r>
              <a:rPr lang="en-US" dirty="0"/>
              <a:t> for different value sets</a:t>
            </a:r>
          </a:p>
          <a:p>
            <a:pPr lvl="1"/>
            <a:r>
              <a:rPr lang="en-US" dirty="0"/>
              <a:t>Include the union of all needed elements</a:t>
            </a:r>
          </a:p>
          <a:p>
            <a:pPr lvl="1"/>
            <a:r>
              <a:rPr lang="en-US" dirty="0"/>
              <a:t>Works best when profiles don’t constrain max occurrences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1696875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Declaring profiles</a:t>
            </a:r>
          </a:p>
        </p:txBody>
      </p:sp>
      <p:sp>
        <p:nvSpPr>
          <p:cNvPr id="3" name="Content Placeholder 2"/>
          <p:cNvSpPr>
            <a:spLocks noGrp="1"/>
          </p:cNvSpPr>
          <p:nvPr>
            <p:ph idx="1"/>
          </p:nvPr>
        </p:nvSpPr>
        <p:spPr/>
        <p:txBody>
          <a:bodyPr/>
          <a:lstStyle/>
          <a:p>
            <a:r>
              <a:rPr lang="en-US" dirty="0"/>
              <a:t>Instances can identify what profiles they support using tags</a:t>
            </a:r>
          </a:p>
          <a:p>
            <a:pPr lvl="1" indent="-342900"/>
            <a:r>
              <a:rPr lang="en-US" dirty="0"/>
              <a:t>Considerations:</a:t>
            </a:r>
          </a:p>
          <a:p>
            <a:pPr lvl="2" indent="-342900"/>
            <a:r>
              <a:rPr lang="en-US" dirty="0"/>
              <a:t>Is declaration version-specific?</a:t>
            </a:r>
          </a:p>
          <a:p>
            <a:pPr lvl="2" indent="-342900"/>
            <a:r>
              <a:rPr lang="en-US" dirty="0"/>
              <a:t>Do you trust the declaration to be accurate?</a:t>
            </a:r>
          </a:p>
          <a:p>
            <a:pPr lvl="2" indent="-342900"/>
            <a:r>
              <a:rPr lang="en-US" dirty="0"/>
              <a:t>Will all clients declare the profiles of interest on submissions?</a:t>
            </a:r>
          </a:p>
          <a:p>
            <a:pPr lvl="2" indent="-342900"/>
            <a:r>
              <a:rPr lang="en-US" dirty="0"/>
              <a:t>What about  profiles of interest defined after data is received?</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3936116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Learning Objectives</a:t>
            </a:r>
          </a:p>
        </p:txBody>
      </p:sp>
      <p:sp>
        <p:nvSpPr>
          <p:cNvPr id="3" name="Content Placeholder 2"/>
          <p:cNvSpPr>
            <a:spLocks noGrp="1"/>
          </p:cNvSpPr>
          <p:nvPr>
            <p:ph idx="1"/>
          </p:nvPr>
        </p:nvSpPr>
        <p:spPr/>
        <p:txBody>
          <a:bodyPr/>
          <a:lstStyle/>
          <a:p>
            <a:r>
              <a:rPr lang="en-US" noProof="0" dirty="0"/>
              <a:t>You should be able to:</a:t>
            </a:r>
          </a:p>
          <a:p>
            <a:pPr lvl="1"/>
            <a:r>
              <a:rPr lang="en-US" sz="2700" dirty="0">
                <a:latin typeface="Calibri"/>
              </a:rPr>
              <a:t>List FHIR’s interoperability paradigms and explain when each should be used</a:t>
            </a:r>
          </a:p>
          <a:p>
            <a:pPr lvl="1"/>
            <a:r>
              <a:rPr lang="en-US" sz="2700" dirty="0">
                <a:latin typeface="Calibri"/>
              </a:rPr>
              <a:t>Give examples of where FHIR can fit in the architectural stack</a:t>
            </a:r>
          </a:p>
          <a:p>
            <a:pPr lvl="1"/>
            <a:r>
              <a:rPr lang="en-US" sz="2700" dirty="0">
                <a:latin typeface="Calibri"/>
              </a:rPr>
              <a:t>Identify several FHIR architectural considerations and describe how to address them</a:t>
            </a:r>
          </a:p>
          <a:p>
            <a:pPr lvl="1"/>
            <a:r>
              <a:rPr lang="en-US" sz="2700" b="1" dirty="0">
                <a:latin typeface="Calibri"/>
              </a:rPr>
              <a:t>Explain where and how Profiles fit into an architectural solution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3658636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What now?</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28439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Dealing with STU</a:t>
            </a:r>
          </a:p>
        </p:txBody>
      </p:sp>
      <p:sp>
        <p:nvSpPr>
          <p:cNvPr id="5" name="Content Placeholder 4"/>
          <p:cNvSpPr>
            <a:spLocks noGrp="1"/>
          </p:cNvSpPr>
          <p:nvPr>
            <p:ph idx="1"/>
          </p:nvPr>
        </p:nvSpPr>
        <p:spPr/>
        <p:txBody>
          <a:bodyPr/>
          <a:lstStyle/>
          <a:p>
            <a:pPr lvl="0"/>
            <a:r>
              <a:rPr lang="en-US" sz="2800" dirty="0"/>
              <a:t>FHIR is a “standard for trial use”</a:t>
            </a:r>
          </a:p>
          <a:p>
            <a:pPr lvl="1"/>
            <a:r>
              <a:rPr lang="en-US" sz="2400" dirty="0"/>
              <a:t>Anything can change – no compatibility promised</a:t>
            </a:r>
          </a:p>
          <a:p>
            <a:pPr lvl="1"/>
            <a:r>
              <a:rPr lang="en-US" sz="2400" dirty="0"/>
              <a:t>Changes driven by implementation feedback</a:t>
            </a:r>
          </a:p>
          <a:p>
            <a:pPr lvl="2"/>
            <a:r>
              <a:rPr lang="en-US" sz="2000" dirty="0"/>
              <a:t>Most changes expected in resources</a:t>
            </a:r>
          </a:p>
          <a:p>
            <a:pPr lvl="2"/>
            <a:r>
              <a:rPr lang="en-US" sz="2000" dirty="0"/>
              <a:t>Already significant implementation experience through reference implementations, connectathons</a:t>
            </a:r>
          </a:p>
          <a:p>
            <a:pPr lvl="1"/>
            <a:r>
              <a:rPr lang="en-US" sz="2400" dirty="0"/>
              <a:t>Some needed resources aren’t yet defined</a:t>
            </a:r>
          </a:p>
          <a:p>
            <a:pPr lvl="2"/>
            <a:r>
              <a:rPr lang="en-US" sz="2000" dirty="0"/>
              <a:t>Outbreak, Public Health Case, etc.</a:t>
            </a:r>
          </a:p>
          <a:p>
            <a:pPr lvl="1"/>
            <a:r>
              <a:rPr lang="en-US" sz="2400" dirty="0"/>
              <a:t>Some content will (hopefully) become normative in FHIR R4 (2018), but most won’t</a:t>
            </a:r>
          </a:p>
          <a:p>
            <a:pPr lvl="2"/>
            <a:r>
              <a:rPr lang="en-US" sz="2000" dirty="0"/>
              <a:t>What goes normative when will depend on </a:t>
            </a:r>
            <a:br>
              <a:rPr lang="en-US" sz="2000" dirty="0"/>
            </a:br>
            <a:r>
              <a:rPr lang="en-US" sz="2000" dirty="0"/>
              <a:t>degree of implementation</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9112" y="3933057"/>
            <a:ext cx="1503353" cy="108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380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STU Strategies</a:t>
            </a:r>
            <a:endParaRPr lang="en-CA" dirty="0"/>
          </a:p>
        </p:txBody>
      </p:sp>
      <p:sp>
        <p:nvSpPr>
          <p:cNvPr id="3" name="Content Placeholder 2"/>
          <p:cNvSpPr>
            <a:spLocks noGrp="1"/>
          </p:cNvSpPr>
          <p:nvPr>
            <p:ph idx="1"/>
          </p:nvPr>
        </p:nvSpPr>
        <p:spPr/>
        <p:txBody>
          <a:bodyPr/>
          <a:lstStyle/>
          <a:p>
            <a:pPr lvl="0"/>
            <a:r>
              <a:rPr lang="en-US" noProof="0" dirty="0"/>
              <a:t>If multiple STU versions could be in play</a:t>
            </a:r>
          </a:p>
          <a:p>
            <a:pPr lvl="1"/>
            <a:r>
              <a:rPr lang="en-US" dirty="0"/>
              <a:t>Distinguish using extensions or distinct endpoints</a:t>
            </a:r>
          </a:p>
          <a:p>
            <a:pPr lvl="1"/>
            <a:r>
              <a:rPr lang="en-US" noProof="0" dirty="0"/>
              <a:t>Be prepared to transform between versions to move/rename elements or handle syntax changes</a:t>
            </a:r>
          </a:p>
          <a:p>
            <a:r>
              <a:rPr lang="en-US" dirty="0"/>
              <a:t>For missing resources</a:t>
            </a:r>
          </a:p>
          <a:p>
            <a:pPr lvl="1"/>
            <a:r>
              <a:rPr lang="en-US" noProof="0" dirty="0"/>
              <a:t>Use Basic</a:t>
            </a:r>
          </a:p>
          <a:p>
            <a:pPr lvl="1"/>
            <a:r>
              <a:rPr lang="en-US" dirty="0"/>
              <a:t>Create your own custom resource</a:t>
            </a:r>
          </a:p>
          <a:p>
            <a:pPr lvl="2"/>
            <a:r>
              <a:rPr lang="en-US" dirty="0"/>
              <a:t>Non-conformant, but ok during STU in closed community</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95</a:t>
            </a:fld>
            <a:endParaRPr lang="en-CA" dirty="0"/>
          </a:p>
        </p:txBody>
      </p:sp>
      <p:pic>
        <p:nvPicPr>
          <p:cNvPr id="5" name="Picture 2" descr="C:\Users\office\AppData\Local\Microsoft\Windows\Temporary Internet Files\Content.IE5\5WDXES51\MC90007873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1692" y="3789040"/>
            <a:ext cx="1099444" cy="157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5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FHIR adoption approaches</a:t>
            </a:r>
          </a:p>
        </p:txBody>
      </p:sp>
      <p:sp>
        <p:nvSpPr>
          <p:cNvPr id="3" name="Content Placeholder 2"/>
          <p:cNvSpPr>
            <a:spLocks noGrp="1"/>
          </p:cNvSpPr>
          <p:nvPr>
            <p:ph idx="1"/>
          </p:nvPr>
        </p:nvSpPr>
        <p:spPr/>
        <p:txBody>
          <a:bodyPr/>
          <a:lstStyle/>
          <a:p>
            <a:pPr lvl="0"/>
            <a:r>
              <a:rPr lang="en-US" noProof="0" dirty="0"/>
              <a:t>Low hanging fruit</a:t>
            </a:r>
          </a:p>
          <a:p>
            <a:pPr lvl="1"/>
            <a:r>
              <a:rPr lang="en-US" noProof="0" dirty="0"/>
              <a:t>Registries</a:t>
            </a:r>
          </a:p>
          <a:p>
            <a:pPr lvl="1"/>
            <a:r>
              <a:rPr lang="en-US" noProof="0" dirty="0"/>
              <a:t>Terminology</a:t>
            </a:r>
          </a:p>
          <a:p>
            <a:pPr lvl="1"/>
            <a:r>
              <a:rPr lang="en-US" noProof="0" dirty="0"/>
              <a:t>MHD (XDS)</a:t>
            </a:r>
          </a:p>
          <a:p>
            <a:pPr lvl="1"/>
            <a:r>
              <a:rPr lang="en-US" noProof="0" dirty="0"/>
              <a:t>CCDA interface</a:t>
            </a:r>
          </a:p>
          <a:p>
            <a:pPr lvl="1"/>
            <a:r>
              <a:rPr lang="en-US" noProof="0" dirty="0"/>
              <a:t>Patient Portals / Mobile Health</a:t>
            </a:r>
          </a:p>
          <a:p>
            <a:pPr lvl="1"/>
            <a:r>
              <a:rPr lang="en-US" noProof="0" dirty="0"/>
              <a:t>Others?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96</a:t>
            </a:fld>
            <a:endParaRPr lang="en-CA"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184" y="2348881"/>
            <a:ext cx="1333500" cy="18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807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a:t>
            </a:r>
            <a:r>
              <a:rPr lang="en-US" baseline="0" dirty="0"/>
              <a:t> adoption approaches (cont’d)</a:t>
            </a:r>
            <a:endParaRPr lang="en-CA" dirty="0"/>
          </a:p>
        </p:txBody>
      </p:sp>
      <p:sp>
        <p:nvSpPr>
          <p:cNvPr id="3" name="Content Placeholder 2"/>
          <p:cNvSpPr>
            <a:spLocks noGrp="1"/>
          </p:cNvSpPr>
          <p:nvPr>
            <p:ph idx="1"/>
          </p:nvPr>
        </p:nvSpPr>
        <p:spPr/>
        <p:txBody>
          <a:bodyPr/>
          <a:lstStyle/>
          <a:p>
            <a:pPr lvl="0"/>
            <a:r>
              <a:rPr lang="en-US" noProof="0" dirty="0"/>
              <a:t>Trial &amp; experiment</a:t>
            </a:r>
          </a:p>
          <a:p>
            <a:pPr lvl="1"/>
            <a:r>
              <a:rPr lang="en-US" noProof="0" dirty="0"/>
              <a:t>Green-field</a:t>
            </a:r>
          </a:p>
          <a:p>
            <a:pPr lvl="1"/>
            <a:r>
              <a:rPr lang="en-US" noProof="0" dirty="0"/>
              <a:t>Pilots</a:t>
            </a:r>
          </a:p>
          <a:p>
            <a:pPr lvl="1"/>
            <a:r>
              <a:rPr lang="en-US" noProof="0" dirty="0"/>
              <a:t>“good fit” solutions</a:t>
            </a:r>
            <a:r>
              <a:rPr lang="en-US" baseline="0" noProof="0" dirty="0"/>
              <a:t> (mobile, social media)</a:t>
            </a:r>
          </a:p>
          <a:p>
            <a:pPr lvl="1"/>
            <a:r>
              <a:rPr lang="en-US" baseline="0" noProof="0" dirty="0"/>
              <a:t>Elements not standardized elsewhere</a:t>
            </a:r>
          </a:p>
          <a:p>
            <a:pPr lvl="2"/>
            <a:r>
              <a:rPr lang="en-US" dirty="0"/>
              <a:t>Questionnaire, </a:t>
            </a:r>
            <a:r>
              <a:rPr lang="en-US" dirty="0" err="1"/>
              <a:t>ConceptMap</a:t>
            </a:r>
            <a:r>
              <a:rPr lang="en-US" dirty="0"/>
              <a:t>, etc.</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97</a:t>
            </a:fld>
            <a:endParaRPr lang="en-CA"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1904" y="4725145"/>
            <a:ext cx="176371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64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adoption approaches (cont’d)</a:t>
            </a:r>
            <a:endParaRPr lang="en-CA" dirty="0"/>
          </a:p>
        </p:txBody>
      </p:sp>
      <p:sp>
        <p:nvSpPr>
          <p:cNvPr id="3" name="Content Placeholder 2"/>
          <p:cNvSpPr>
            <a:spLocks noGrp="1"/>
          </p:cNvSpPr>
          <p:nvPr>
            <p:ph idx="1"/>
          </p:nvPr>
        </p:nvSpPr>
        <p:spPr/>
        <p:txBody>
          <a:bodyPr/>
          <a:lstStyle/>
          <a:p>
            <a:pPr>
              <a:defRPr/>
            </a:pPr>
            <a:r>
              <a:rPr lang="en-US" dirty="0"/>
              <a:t>Deep dive</a:t>
            </a:r>
          </a:p>
          <a:p>
            <a:pPr lvl="1" indent="-342900">
              <a:buSzPct val="75000"/>
              <a:buFont typeface="Wingdings" pitchFamily="2" charset="2"/>
              <a:buChar char="n"/>
              <a:defRPr/>
            </a:pPr>
            <a:r>
              <a:rPr lang="en-US" dirty="0">
                <a:ea typeface="+mn-ea"/>
                <a:cs typeface="+mn-cs"/>
              </a:rPr>
              <a:t>For the brave</a:t>
            </a:r>
          </a:p>
          <a:p>
            <a:pPr lvl="1" indent="-342900">
              <a:buSzPct val="75000"/>
              <a:buFont typeface="Wingdings" pitchFamily="2" charset="2"/>
              <a:buChar char="n"/>
              <a:defRPr/>
            </a:pPr>
            <a:r>
              <a:rPr lang="en-US" dirty="0">
                <a:ea typeface="+mn-ea"/>
                <a:cs typeface="+mn-cs"/>
              </a:rPr>
              <a:t>May be premature during STU period, given that specification is likely to change</a:t>
            </a:r>
          </a:p>
          <a:p>
            <a:pPr lvl="1" indent="-342900">
              <a:buSzPct val="75000"/>
              <a:buFont typeface="Wingdings" pitchFamily="2" charset="2"/>
              <a:buChar char="n"/>
              <a:defRPr/>
            </a:pPr>
            <a:r>
              <a:rPr lang="en-US" dirty="0">
                <a:ea typeface="+mn-ea"/>
                <a:cs typeface="+mn-cs"/>
              </a:rPr>
              <a:t>Ability to adapt to change is essential</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98</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7888" y="4293096"/>
            <a:ext cx="203041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95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adoption approaches (cont’d)</a:t>
            </a:r>
            <a:endParaRPr lang="en-CA" dirty="0"/>
          </a:p>
        </p:txBody>
      </p:sp>
      <p:sp>
        <p:nvSpPr>
          <p:cNvPr id="3" name="Content Placeholder 2"/>
          <p:cNvSpPr>
            <a:spLocks noGrp="1"/>
          </p:cNvSpPr>
          <p:nvPr>
            <p:ph idx="1"/>
          </p:nvPr>
        </p:nvSpPr>
        <p:spPr/>
        <p:txBody>
          <a:bodyPr/>
          <a:lstStyle/>
          <a:p>
            <a:pPr lvl="0"/>
            <a:r>
              <a:rPr lang="en-US" noProof="0" dirty="0"/>
              <a:t>Monitor</a:t>
            </a:r>
          </a:p>
          <a:p>
            <a:pPr lvl="1"/>
            <a:r>
              <a:rPr lang="en-US" noProof="0" dirty="0"/>
              <a:t>Wait for</a:t>
            </a:r>
            <a:r>
              <a:rPr lang="en-US" baseline="0" noProof="0" dirty="0"/>
              <a:t> next release, normative, jurisdictional direction (e.g. meaningful use)</a:t>
            </a:r>
          </a:p>
          <a:p>
            <a:pPr lvl="1"/>
            <a:r>
              <a:rPr lang="en-US" dirty="0"/>
              <a:t>Wait for stability in reference implementations</a:t>
            </a:r>
          </a:p>
          <a:p>
            <a:pPr lvl="1"/>
            <a:r>
              <a:rPr lang="en-US" noProof="0" dirty="0"/>
              <a:t>Wait to see more implementation experience</a:t>
            </a:r>
          </a:p>
          <a:p>
            <a:pPr lvl="0"/>
            <a:r>
              <a:rPr lang="en-US" noProof="0" dirty="0"/>
              <a:t>Ignore</a:t>
            </a:r>
          </a:p>
          <a:p>
            <a:pPr lvl="1"/>
            <a:r>
              <a:rPr lang="en-US" dirty="0"/>
              <a:t>FHIR isn’t relevant to my environment now and is unlikely to ever be</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1708392937"/>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4076</TotalTime>
  <Words>5834</Words>
  <Application>Microsoft Office PowerPoint</Application>
  <PresentationFormat>Widescreen</PresentationFormat>
  <Paragraphs>1024</Paragraphs>
  <Slides>108</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MS PGothic</vt:lpstr>
      <vt:lpstr>Arial</vt:lpstr>
      <vt:lpstr>Calibri</vt:lpstr>
      <vt:lpstr>Courier New</vt:lpstr>
      <vt:lpstr>Franklin Gothic Book</vt:lpstr>
      <vt:lpstr>Souce Sans Pro</vt:lpstr>
      <vt:lpstr>Times New Roman</vt:lpstr>
      <vt:lpstr>Verdana</vt:lpstr>
      <vt:lpstr>Wingdings</vt:lpstr>
      <vt:lpstr>Refined</vt:lpstr>
      <vt:lpstr>Designing and Architecting FHIR Solutions</vt:lpstr>
      <vt:lpstr>Who am I?</vt:lpstr>
      <vt:lpstr>This presentation</vt:lpstr>
      <vt:lpstr>Learning Objectives</vt:lpstr>
      <vt:lpstr>Level Setting</vt:lpstr>
      <vt:lpstr>Agenda</vt:lpstr>
      <vt:lpstr>What Paradigm</vt:lpstr>
      <vt:lpstr>Paradigms</vt:lpstr>
      <vt:lpstr>REST</vt:lpstr>
      <vt:lpstr>FHIR Resource URLs</vt:lpstr>
      <vt:lpstr>Example operations</vt:lpstr>
      <vt:lpstr>When to use REST?</vt:lpstr>
      <vt:lpstr>When to avoid REST?</vt:lpstr>
      <vt:lpstr>Documents</vt:lpstr>
      <vt:lpstr>Documents – are bundles</vt:lpstr>
      <vt:lpstr>When to use Documents?</vt:lpstr>
      <vt:lpstr>When to avoid Documents?</vt:lpstr>
      <vt:lpstr>Messages</vt:lpstr>
      <vt:lpstr>Messages – are bundles</vt:lpstr>
      <vt:lpstr>When to use Messaging?</vt:lpstr>
      <vt:lpstr>When to avoid Messaging?</vt:lpstr>
      <vt:lpstr>Other</vt:lpstr>
      <vt:lpstr>When to use other paradigms?</vt:lpstr>
      <vt:lpstr>When not to use ‘other’?</vt:lpstr>
      <vt:lpstr>Paradigm guidance</vt:lpstr>
      <vt:lpstr>Combining paradigms</vt:lpstr>
      <vt:lpstr>Caveats with combining paradigms</vt:lpstr>
      <vt:lpstr>Apply it</vt:lpstr>
      <vt:lpstr>Learning Objectives</vt:lpstr>
      <vt:lpstr>FHIR Architecture Approaches</vt:lpstr>
      <vt:lpstr>Some possible uses</vt:lpstr>
      <vt:lpstr>Repository model</vt:lpstr>
      <vt:lpstr>Beyond exchange</vt:lpstr>
      <vt:lpstr>Overview of a server</vt:lpstr>
      <vt:lpstr>From wire to store</vt:lpstr>
      <vt:lpstr>SMART on FHIR</vt:lpstr>
      <vt:lpstr>CDS Hooks</vt:lpstr>
      <vt:lpstr>Architectures</vt:lpstr>
      <vt:lpstr>Bottom Line</vt:lpstr>
      <vt:lpstr>Learning Objectives</vt:lpstr>
      <vt:lpstr>FHIR Features</vt:lpstr>
      <vt:lpstr>FHIR Features</vt:lpstr>
      <vt:lpstr>Narrative</vt:lpstr>
      <vt:lpstr>Narrative</vt:lpstr>
      <vt:lpstr>Narrative decisions (cont’d)</vt:lpstr>
      <vt:lpstr>Narrative decisions (cont’d)</vt:lpstr>
      <vt:lpstr>Extensions</vt:lpstr>
      <vt:lpstr>Extensions (cont’d)</vt:lpstr>
      <vt:lpstr>Extension decisions</vt:lpstr>
      <vt:lpstr>Extension decisions (cont’d)</vt:lpstr>
      <vt:lpstr>Extension decisions (cont’d)</vt:lpstr>
      <vt:lpstr>Extension decisions (cont’d)</vt:lpstr>
      <vt:lpstr>Modifier Extensions</vt:lpstr>
      <vt:lpstr>Modifier Extension decisions</vt:lpstr>
      <vt:lpstr>Versions</vt:lpstr>
      <vt:lpstr>Versions (cont’d)</vt:lpstr>
      <vt:lpstr>Pop Quiz</vt:lpstr>
      <vt:lpstr>Tags</vt:lpstr>
      <vt:lpstr>Tags (cont’d)</vt:lpstr>
      <vt:lpstr>Tag decisions</vt:lpstr>
      <vt:lpstr>Syntaxes</vt:lpstr>
      <vt:lpstr>Syntaxes (cont’d)</vt:lpstr>
      <vt:lpstr>Syntax decisions</vt:lpstr>
      <vt:lpstr>Signatures</vt:lpstr>
      <vt:lpstr>Reference libraries</vt:lpstr>
      <vt:lpstr>Reference library decisions</vt:lpstr>
      <vt:lpstr>Conformance resources</vt:lpstr>
      <vt:lpstr>Conformance resources (cont’d)</vt:lpstr>
      <vt:lpstr>Bundles</vt:lpstr>
      <vt:lpstr>Bundles (cont’d)</vt:lpstr>
      <vt:lpstr>Bundle decisions</vt:lpstr>
      <vt:lpstr>Bundle decisions (cont’d)</vt:lpstr>
      <vt:lpstr>Apply it</vt:lpstr>
      <vt:lpstr>Additional Considerations</vt:lpstr>
      <vt:lpstr>Additional Considerations</vt:lpstr>
      <vt:lpstr>Resolving identity</vt:lpstr>
      <vt:lpstr>Resolving identity (cont’d)</vt:lpstr>
      <vt:lpstr>Missing data</vt:lpstr>
      <vt:lpstr>Looping</vt:lpstr>
      <vt:lpstr>Variable Server capabilities</vt:lpstr>
      <vt:lpstr>Variable Server capabilities (cont’d)</vt:lpstr>
      <vt:lpstr>Prohibiting data elements</vt:lpstr>
      <vt:lpstr>Interoperating with legacy</vt:lpstr>
      <vt:lpstr>Learning Objectives</vt:lpstr>
      <vt:lpstr>Profiled FHIR</vt:lpstr>
      <vt:lpstr>Profile-less FHIR</vt:lpstr>
      <vt:lpstr>Profile Uses</vt:lpstr>
      <vt:lpstr>Profiled Observation (Blood Pressure)</vt:lpstr>
      <vt:lpstr>Profiles to guide behavior</vt:lpstr>
      <vt:lpstr>Simultaneous profiles</vt:lpstr>
      <vt:lpstr>Declaring profiles</vt:lpstr>
      <vt:lpstr>Learning Objectives</vt:lpstr>
      <vt:lpstr>What now?</vt:lpstr>
      <vt:lpstr>Dealing with STU</vt:lpstr>
      <vt:lpstr>STU Strategies</vt:lpstr>
      <vt:lpstr>FHIR adoption approaches</vt:lpstr>
      <vt:lpstr>FHIR adoption approaches (cont’d)</vt:lpstr>
      <vt:lpstr>FHIR adoption approaches (cont’d)</vt:lpstr>
      <vt:lpstr>FHIR adoption approaches (cont’d)</vt:lpstr>
      <vt:lpstr>Estimating</vt:lpstr>
      <vt:lpstr>Skill requirements</vt:lpstr>
      <vt:lpstr>Considerations</vt:lpstr>
      <vt:lpstr>Time-points for re-evaluation</vt:lpstr>
      <vt:lpstr>Resources wiki.hl7.org/?title=FHIR</vt:lpstr>
      <vt:lpstr>Next Steps for you</vt:lpstr>
      <vt:lpstr>Education opportunities</vt:lpstr>
      <vt:lpstr>International HL7 FHIR Developer Days November 14-16, 2018 in Amsterdam</vt:lpstr>
      <vt:lpstr>Questions?</vt:lpstr>
    </vt:vector>
  </TitlesOfParts>
  <Company>Stewardshop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Lloyd McKenzie</cp:lastModifiedBy>
  <cp:revision>53</cp:revision>
  <dcterms:created xsi:type="dcterms:W3CDTF">2008-01-21T06:12:12Z</dcterms:created>
  <dcterms:modified xsi:type="dcterms:W3CDTF">2018-09-20T18:14:41Z</dcterms:modified>
</cp:coreProperties>
</file>